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99"/>
    <a:srgbClr val="FFFF66"/>
    <a:srgbClr val="FF9966"/>
    <a:srgbClr val="00CC66"/>
    <a:srgbClr val="009900"/>
    <a:srgbClr val="CCECFF"/>
    <a:srgbClr val="CCFFFF"/>
    <a:srgbClr val="FFFF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9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0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de-DE"/>
              <a:t>Entwicklung der Eingangszahlen </a:t>
            </a:r>
          </a:p>
          <a:p>
            <a:pPr>
              <a:defRPr/>
            </a:pPr>
            <a:r>
              <a:rPr lang="de-DE"/>
              <a:t>seit 2014 (Klagen und Eilanträge)</a:t>
            </a:r>
          </a:p>
        </c:rich>
      </c:tx>
      <c:layout>
        <c:manualLayout>
          <c:xMode val="edge"/>
          <c:yMode val="edge"/>
          <c:x val="0.16256174179015023"/>
          <c:y val="2.94983013486950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4340835348337376E-2"/>
          <c:y val="0.23942092465714512"/>
          <c:w val="0.83579722517264743"/>
          <c:h val="0.67946164399904563"/>
        </c:manualLayout>
      </c:layout>
      <c:bar3D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97000"/>
                    <a:satMod val="100000"/>
                    <a:lumMod val="102000"/>
                  </a:schemeClr>
                </a:gs>
                <a:gs pos="50000">
                  <a:schemeClr val="accent1">
                    <a:shade val="100000"/>
                    <a:satMod val="103000"/>
                    <a:lumMod val="100000"/>
                  </a:schemeClr>
                </a:gs>
                <a:gs pos="100000">
                  <a:schemeClr val="accent1">
                    <a:shade val="93000"/>
                    <a:satMod val="11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5880" dist="15240" dir="5400000" algn="ctr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l"/>
            </a:scene3d>
            <a:sp3d prstMaterial="dkEdge">
              <a:bevelT w="0" h="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787-4E72-9D78-B43B6896A589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787-4E72-9D78-B43B6896A589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4787-4E72-9D78-B43B6896A589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4787-4E72-9D78-B43B6896A589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5880" dist="15240" dir="5400000" algn="ctr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l"/>
              </a:scene3d>
              <a:sp3d prstMaterial="dkEdge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9-4787-4E72-9D78-B43B6896A589}"/>
              </c:ext>
            </c:extLst>
          </c:dPt>
          <c:dLbls>
            <c:dLbl>
              <c:idx val="0"/>
              <c:layout>
                <c:manualLayout>
                  <c:x val="1.7307679059802565E-2"/>
                  <c:y val="-3.4035518287486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787-4E72-9D78-B43B6896A589}"/>
                </c:ext>
              </c:extLst>
            </c:dLbl>
            <c:dLbl>
              <c:idx val="1"/>
              <c:layout>
                <c:manualLayout>
                  <c:x val="9.133441051082488E-3"/>
                  <c:y val="-2.4697864471486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787-4E72-9D78-B43B6896A589}"/>
                </c:ext>
              </c:extLst>
            </c:dLbl>
            <c:dLbl>
              <c:idx val="2"/>
              <c:layout>
                <c:manualLayout>
                  <c:x val="2.5101269855718901E-2"/>
                  <c:y val="-4.19076592698639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787-4E72-9D78-B43B6896A589}"/>
                </c:ext>
              </c:extLst>
            </c:dLbl>
            <c:dLbl>
              <c:idx val="3"/>
              <c:layout>
                <c:manualLayout>
                  <c:x val="1.8173008359504195E-2"/>
                  <c:y val="-2.5726855165831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787-4E72-9D78-B43B6896A589}"/>
                </c:ext>
              </c:extLst>
            </c:dLbl>
            <c:dLbl>
              <c:idx val="4"/>
              <c:layout>
                <c:manualLayout>
                  <c:x val="3.2295412134176867E-2"/>
                  <c:y val="-4.8454426151276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787-4E72-9D78-B43B6896A5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Tabelle1!$B$5:$F$5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Tabelle1!$B$6:$F$6</c:f>
              <c:numCache>
                <c:formatCode>General</c:formatCode>
                <c:ptCount val="5"/>
                <c:pt idx="0">
                  <c:v>3357</c:v>
                </c:pt>
                <c:pt idx="1">
                  <c:v>3234</c:v>
                </c:pt>
                <c:pt idx="2">
                  <c:v>3621</c:v>
                </c:pt>
                <c:pt idx="3">
                  <c:v>3095</c:v>
                </c:pt>
                <c:pt idx="4">
                  <c:v>3355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787-4E72-9D78-B43B6896A5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96148432"/>
        <c:axId val="1"/>
        <c:axId val="0"/>
      </c:bar3DChart>
      <c:catAx>
        <c:axId val="29614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"/>
        <c:crosses val="autoZero"/>
        <c:auto val="1"/>
        <c:lblAlgn val="ctr"/>
        <c:lblOffset val="100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96148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de-DE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Durchschnittliche</a:t>
            </a:r>
            <a:r>
              <a:rPr lang="de-DE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Verfahrensdauer in Monaten</a:t>
            </a:r>
            <a:endParaRPr lang="de-DE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c:rich>
      </c:tx>
      <c:layout>
        <c:manualLayout>
          <c:xMode val="edge"/>
          <c:yMode val="edge"/>
          <c:x val="0.22678915987497666"/>
          <c:y val="0"/>
        </c:manualLayout>
      </c:layout>
      <c:overlay val="1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gradFill>
          <a:gsLst>
            <a:gs pos="0">
              <a:srgbClr val="E6DCAC">
                <a:lumMod val="0"/>
                <a:lumOff val="100000"/>
              </a:srgbClr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</c:spPr>
    </c:sideWall>
    <c:backWall>
      <c:thickness val="0"/>
      <c:spPr>
        <a:solidFill>
          <a:srgbClr val="FFFF66"/>
        </a:solidFill>
      </c:spPr>
    </c:backWall>
    <c:plotArea>
      <c:layout>
        <c:manualLayout>
          <c:layoutTarget val="inner"/>
          <c:xMode val="edge"/>
          <c:yMode val="edge"/>
          <c:x val="6.1529634499244111E-2"/>
          <c:y val="0.10321177530466838"/>
          <c:w val="0.85953744684317834"/>
          <c:h val="0.68089054801389992"/>
        </c:manualLayout>
      </c:layout>
      <c:bar3DChart>
        <c:barDir val="col"/>
        <c:grouping val="clustered"/>
        <c:varyColors val="0"/>
        <c:ser>
          <c:idx val="0"/>
          <c:order val="0"/>
          <c:tx>
            <c:v>Jahr 2017</c:v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-1.1359948068808828E-2"/>
                  <c:y val="3.0252675821037609E-17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47D-4511-B393-CB2A013F447C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Tabelle6!$B$4:$J$4</c:f>
              <c:strCache>
                <c:ptCount val="9"/>
                <c:pt idx="0">
                  <c:v>SGB II (Hartz IV)</c:v>
                </c:pt>
                <c:pt idx="1">
                  <c:v>Arbeitslosenversicherung</c:v>
                </c:pt>
                <c:pt idx="2">
                  <c:v>SchwerbehindertenR</c:v>
                </c:pt>
                <c:pt idx="3">
                  <c:v>Rentenversicherung</c:v>
                </c:pt>
                <c:pt idx="4">
                  <c:v>Krankenversicherung</c:v>
                </c:pt>
                <c:pt idx="5">
                  <c:v>Pflegeversicherung</c:v>
                </c:pt>
                <c:pt idx="6">
                  <c:v>Unfallversicherung </c:v>
                </c:pt>
                <c:pt idx="7">
                  <c:v>Sozialhilfe/AsylbLG</c:v>
                </c:pt>
                <c:pt idx="8">
                  <c:v>insgesamt</c:v>
                </c:pt>
              </c:strCache>
            </c:strRef>
          </c:cat>
          <c:val>
            <c:numRef>
              <c:f>Tabelle6!$B$5:$J$5</c:f>
              <c:numCache>
                <c:formatCode>General</c:formatCode>
                <c:ptCount val="9"/>
                <c:pt idx="0">
                  <c:v>10.5</c:v>
                </c:pt>
                <c:pt idx="1">
                  <c:v>10</c:v>
                </c:pt>
                <c:pt idx="2">
                  <c:v>13.6</c:v>
                </c:pt>
                <c:pt idx="3">
                  <c:v>14</c:v>
                </c:pt>
                <c:pt idx="4">
                  <c:v>9.5</c:v>
                </c:pt>
                <c:pt idx="5">
                  <c:v>8.4</c:v>
                </c:pt>
                <c:pt idx="6">
                  <c:v>13.3</c:v>
                </c:pt>
                <c:pt idx="7">
                  <c:v>11.9</c:v>
                </c:pt>
                <c:pt idx="8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7D-4511-B393-CB2A013F447C}"/>
            </c:ext>
          </c:extLst>
        </c:ser>
        <c:ser>
          <c:idx val="1"/>
          <c:order val="1"/>
          <c:tx>
            <c:v>Jahr 2018</c:v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1.1359948068808828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47D-4511-B393-CB2A013F447C}"/>
                </c:ext>
              </c:extLst>
            </c:dLbl>
            <c:dLbl>
              <c:idx val="1"/>
              <c:layout>
                <c:manualLayout>
                  <c:x val="7.9239513291007643E-3"/>
                  <c:y val="-9.7052761217627861E-3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47D-4511-B393-CB2A013F447C}"/>
                </c:ext>
              </c:extLst>
            </c:dLbl>
            <c:dLbl>
              <c:idx val="2"/>
              <c:layout>
                <c:manualLayout>
                  <c:x val="1.9474196689386564E-2"/>
                  <c:y val="-9.9009900990098855E-3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47D-4511-B393-CB2A013F447C}"/>
                </c:ext>
              </c:extLst>
            </c:dLbl>
            <c:dLbl>
              <c:idx val="3"/>
              <c:layout>
                <c:manualLayout>
                  <c:x val="2.7588445309964297E-2"/>
                  <c:y val="-9.9012499675164359E-3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47D-4511-B393-CB2A013F447C}"/>
                </c:ext>
              </c:extLst>
            </c:dLbl>
            <c:dLbl>
              <c:idx val="4"/>
              <c:layout>
                <c:manualLayout>
                  <c:x val="1.9474196689386564E-2"/>
                  <c:y val="-9.9009900990098699E-3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47D-4511-B393-CB2A013F447C}"/>
                </c:ext>
              </c:extLst>
            </c:dLbl>
            <c:dLbl>
              <c:idx val="5"/>
              <c:layout>
                <c:manualLayout>
                  <c:x val="1.3236550179813763E-2"/>
                  <c:y val="-6.4049577398871014E-3"/>
                </c:manualLayout>
              </c:layout>
              <c:tx>
                <c:rich>
                  <a:bodyPr/>
                  <a:lstStyle/>
                  <a:p>
                    <a:fld id="{9582D821-104C-404C-B231-94B0072F83CC}" type="VALUE">
                      <a:rPr lang="en-US" b="0"/>
                      <a:pPr/>
                      <a:t>[WERT]</a:t>
                    </a:fld>
                    <a:endParaRPr lang="de-DE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947D-4511-B393-CB2A013F447C}"/>
                </c:ext>
              </c:extLst>
            </c:dLbl>
            <c:dLbl>
              <c:idx val="6"/>
              <c:layout>
                <c:manualLayout>
                  <c:x val="2.2719896137617657E-2"/>
                  <c:y val="-3.3003300330033004E-3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47D-4511-B393-CB2A013F447C}"/>
                </c:ext>
              </c:extLst>
            </c:dLbl>
            <c:dLbl>
              <c:idx val="7"/>
              <c:layout>
                <c:manualLayout>
                  <c:x val="1.4605647517039922E-2"/>
                  <c:y val="-3.3003300330033004E-3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47D-4511-B393-CB2A013F447C}"/>
                </c:ext>
              </c:extLst>
            </c:dLbl>
            <c:dLbl>
              <c:idx val="8"/>
              <c:layout>
                <c:manualLayout>
                  <c:x val="2.1097046413501991E-2"/>
                  <c:y val="-6.6006600660066007E-3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47D-4511-B393-CB2A013F447C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Tabelle6!$B$4:$J$4</c:f>
              <c:strCache>
                <c:ptCount val="9"/>
                <c:pt idx="0">
                  <c:v>SGB II (Hartz IV)</c:v>
                </c:pt>
                <c:pt idx="1">
                  <c:v>Arbeitslosenversicherung</c:v>
                </c:pt>
                <c:pt idx="2">
                  <c:v>SchwerbehindertenR</c:v>
                </c:pt>
                <c:pt idx="3">
                  <c:v>Rentenversicherung</c:v>
                </c:pt>
                <c:pt idx="4">
                  <c:v>Krankenversicherung</c:v>
                </c:pt>
                <c:pt idx="5">
                  <c:v>Pflegeversicherung</c:v>
                </c:pt>
                <c:pt idx="6">
                  <c:v>Unfallversicherung </c:v>
                </c:pt>
                <c:pt idx="7">
                  <c:v>Sozialhilfe/AsylbLG</c:v>
                </c:pt>
                <c:pt idx="8">
                  <c:v>insgesamt</c:v>
                </c:pt>
              </c:strCache>
            </c:strRef>
          </c:cat>
          <c:val>
            <c:numRef>
              <c:f>Tabelle6!$B$6:$J$6</c:f>
              <c:numCache>
                <c:formatCode>General</c:formatCode>
                <c:ptCount val="9"/>
                <c:pt idx="0">
                  <c:v>10.7</c:v>
                </c:pt>
                <c:pt idx="1">
                  <c:v>9.6999999999999993</c:v>
                </c:pt>
                <c:pt idx="2">
                  <c:v>14.8</c:v>
                </c:pt>
                <c:pt idx="3">
                  <c:v>13.9</c:v>
                </c:pt>
                <c:pt idx="4">
                  <c:v>7.4</c:v>
                </c:pt>
                <c:pt idx="5">
                  <c:v>6.7</c:v>
                </c:pt>
                <c:pt idx="6">
                  <c:v>13.9</c:v>
                </c:pt>
                <c:pt idx="7">
                  <c:v>11.1</c:v>
                </c:pt>
                <c:pt idx="8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47D-4511-B393-CB2A013F44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3501016"/>
        <c:axId val="1"/>
        <c:axId val="0"/>
      </c:bar3DChart>
      <c:catAx>
        <c:axId val="293501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de-DE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sz="1000" dirty="0"/>
                  <a:t>Monate</a:t>
                </a:r>
              </a:p>
            </c:rich>
          </c:tx>
          <c:layout>
            <c:manualLayout>
              <c:xMode val="edge"/>
              <c:yMode val="edge"/>
              <c:x val="7.9237081378901106E-2"/>
              <c:y val="0.2167785685070749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9350101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8924932338666995"/>
          <c:y val="0.8066570515319248"/>
          <c:w val="9.1276479923943277E-2"/>
          <c:h val="0.11935916426288296"/>
        </c:manualLayout>
      </c:layout>
      <c:overlay val="0"/>
    </c:legend>
    <c:plotVisOnly val="1"/>
    <c:dispBlanksAs val="gap"/>
    <c:showDLblsOverMax val="0"/>
  </c:chart>
  <c:spPr>
    <a:solidFill>
      <a:srgbClr val="CCECFF"/>
    </a:solidFill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de-DE" dirty="0"/>
              <a:t>Entwicklung der anhängigen Verfahren am Jahresende </a:t>
            </a:r>
          </a:p>
          <a:p>
            <a:pPr>
              <a:defRPr/>
            </a:pPr>
            <a:r>
              <a:rPr lang="de-DE" dirty="0"/>
              <a:t>(Klagen und einstweiliger Rechtschutz) </a:t>
            </a:r>
          </a:p>
        </c:rich>
      </c:tx>
      <c:layout>
        <c:manualLayout>
          <c:xMode val="edge"/>
          <c:yMode val="edge"/>
          <c:x val="0.13459502028749495"/>
          <c:y val="3.68737825054624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6.8214687631906162E-2"/>
          <c:y val="0.15022958686581095"/>
          <c:w val="0.85093158091478482"/>
          <c:h val="0.75156422659738031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97000"/>
                    <a:satMod val="100000"/>
                    <a:lumMod val="102000"/>
                  </a:schemeClr>
                </a:gs>
                <a:gs pos="50000">
                  <a:schemeClr val="accent1">
                    <a:shade val="100000"/>
                    <a:satMod val="103000"/>
                    <a:lumMod val="100000"/>
                  </a:schemeClr>
                </a:gs>
                <a:gs pos="100000">
                  <a:schemeClr val="accent1">
                    <a:shade val="93000"/>
                    <a:satMod val="11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5880" dist="15240" dir="5400000" algn="ctr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l"/>
            </a:scene3d>
            <a:sp3d prstMaterial="dkEdge">
              <a:bevelT w="0" h="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165C-4E84-9F4E-22647AE0C9A9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165C-4E84-9F4E-22647AE0C9A9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165C-4E84-9F4E-22647AE0C9A9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165C-4E84-9F4E-22647AE0C9A9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165C-4E84-9F4E-22647AE0C9A9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165C-4E84-9F4E-22647AE0C9A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Tabelle3!$B$4:$G$4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Tabelle3!$B$5:$G$5</c:f>
              <c:numCache>
                <c:formatCode>General</c:formatCode>
                <c:ptCount val="6"/>
                <c:pt idx="0">
                  <c:v>3736</c:v>
                </c:pt>
                <c:pt idx="1">
                  <c:v>3507</c:v>
                </c:pt>
                <c:pt idx="2">
                  <c:v>3273</c:v>
                </c:pt>
                <c:pt idx="3">
                  <c:v>3299</c:v>
                </c:pt>
                <c:pt idx="4">
                  <c:v>2920</c:v>
                </c:pt>
                <c:pt idx="5">
                  <c:v>2901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65C-4E84-9F4E-22647AE0C9A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94807880"/>
        <c:axId val="1"/>
      </c:barChart>
      <c:catAx>
        <c:axId val="294807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94807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1" i="0" u="sng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de-DE" sz="1400" dirty="0"/>
              <a:t>Anteil der einzelnen Rechtsgebiete am Gesamtbestand im Jahr 2018</a:t>
            </a:r>
          </a:p>
        </c:rich>
      </c:tx>
      <c:layout>
        <c:manualLayout>
          <c:xMode val="edge"/>
          <c:yMode val="edge"/>
          <c:x val="0.17024812572684106"/>
          <c:y val="3.782585429248527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2956046458665452"/>
          <c:y val="0.27809847186696496"/>
          <c:w val="0.4117513094966978"/>
          <c:h val="0.65129797556408364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0080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9204-4FD7-A1DA-6D61A162D666}"/>
              </c:ext>
            </c:extLst>
          </c:dPt>
          <c:dPt>
            <c:idx val="1"/>
            <c:bubble3D val="0"/>
            <c:spPr>
              <a:solidFill>
                <a:srgbClr val="FF99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9204-4FD7-A1DA-6D61A162D666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9204-4FD7-A1DA-6D61A162D666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9204-4FD7-A1DA-6D61A162D666}"/>
              </c:ext>
            </c:extLst>
          </c:dPt>
          <c:dPt>
            <c:idx val="4"/>
            <c:bubble3D val="0"/>
            <c:spPr>
              <a:solidFill>
                <a:srgbClr val="92D05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9204-4FD7-A1DA-6D61A162D666}"/>
              </c:ext>
            </c:extLst>
          </c:dPt>
          <c:dPt>
            <c:idx val="5"/>
            <c:bubble3D val="0"/>
            <c:spPr>
              <a:solidFill>
                <a:srgbClr val="0070C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9204-4FD7-A1DA-6D61A162D666}"/>
              </c:ext>
            </c:extLst>
          </c:dPt>
          <c:dPt>
            <c:idx val="6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9204-4FD7-A1DA-6D61A162D666}"/>
              </c:ext>
            </c:extLst>
          </c:dPt>
          <c:dPt>
            <c:idx val="7"/>
            <c:bubble3D val="0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9204-4FD7-A1DA-6D61A162D666}"/>
              </c:ext>
            </c:extLst>
          </c:dPt>
          <c:dLbls>
            <c:dLbl>
              <c:idx val="0"/>
              <c:layout>
                <c:manualLayout>
                  <c:x val="4.7269104169355883E-2"/>
                  <c:y val="5.593167923495968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204-4FD7-A1DA-6D61A162D666}"/>
                </c:ext>
              </c:extLst>
            </c:dLbl>
            <c:dLbl>
              <c:idx val="1"/>
              <c:layout>
                <c:manualLayout>
                  <c:x val="-1.3476722172023579E-2"/>
                  <c:y val="0.1042262372037332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204-4FD7-A1DA-6D61A162D666}"/>
                </c:ext>
              </c:extLst>
            </c:dLbl>
            <c:dLbl>
              <c:idx val="2"/>
              <c:layout>
                <c:manualLayout>
                  <c:x val="0.11163635923583323"/>
                  <c:y val="-3.349033787694967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204-4FD7-A1DA-6D61A162D666}"/>
                </c:ext>
              </c:extLst>
            </c:dLbl>
            <c:dLbl>
              <c:idx val="3"/>
              <c:layout>
                <c:manualLayout>
                  <c:x val="2.2838276106880082E-2"/>
                  <c:y val="7.6315706005027316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204-4FD7-A1DA-6D61A162D666}"/>
                </c:ext>
              </c:extLst>
            </c:dLbl>
            <c:dLbl>
              <c:idx val="4"/>
              <c:layout>
                <c:manualLayout>
                  <c:x val="6.3062045522998145E-4"/>
                  <c:y val="3.376687997081935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204-4FD7-A1DA-6D61A162D666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Tabelle2!$B$5:$I$5</c:f>
              <c:strCache>
                <c:ptCount val="8"/>
                <c:pt idx="0">
                  <c:v>Hartz IV (Alg II)</c:v>
                </c:pt>
                <c:pt idx="1">
                  <c:v>Rentenversicherung</c:v>
                </c:pt>
                <c:pt idx="2">
                  <c:v>SchwerbehindertenR</c:v>
                </c:pt>
                <c:pt idx="3">
                  <c:v>Arbeitslosenversicherung</c:v>
                </c:pt>
                <c:pt idx="4">
                  <c:v>Kranken-/Pflegevers.</c:v>
                </c:pt>
                <c:pt idx="5">
                  <c:v>Unfallversicherung </c:v>
                </c:pt>
                <c:pt idx="6">
                  <c:v>Sozialhilfe/AsylbLG</c:v>
                </c:pt>
                <c:pt idx="7">
                  <c:v>Sonstiges</c:v>
                </c:pt>
              </c:strCache>
            </c:strRef>
          </c:cat>
          <c:val>
            <c:numRef>
              <c:f>Tabelle2!$B$6:$I$6</c:f>
              <c:numCache>
                <c:formatCode>0.00%</c:formatCode>
                <c:ptCount val="8"/>
                <c:pt idx="0">
                  <c:v>0.1331</c:v>
                </c:pt>
                <c:pt idx="1">
                  <c:v>0.18509999999999999</c:v>
                </c:pt>
                <c:pt idx="2">
                  <c:v>0.27850000000000003</c:v>
                </c:pt>
                <c:pt idx="3">
                  <c:v>5.5399999999999998E-2</c:v>
                </c:pt>
                <c:pt idx="4">
                  <c:v>0.1799</c:v>
                </c:pt>
                <c:pt idx="5">
                  <c:v>8.6099999999999996E-2</c:v>
                </c:pt>
                <c:pt idx="6">
                  <c:v>4.2000000000000003E-2</c:v>
                </c:pt>
                <c:pt idx="7">
                  <c:v>3.9899999999999998E-2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9204-4FD7-A1DA-6D61A162D6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3989985370681131"/>
          <c:y val="0.20172942883650119"/>
          <c:w val="0.15030737704918029"/>
          <c:h val="0.47406411811816579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2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de-DE"/>
        </a:p>
      </c:txPr>
    </c:legend>
    <c:plotVisOnly val="1"/>
    <c:dispBlanksAs val="zero"/>
    <c:showDLblsOverMax val="0"/>
  </c:chart>
  <c:spPr>
    <a:gradFill>
      <a:gsLst>
        <a:gs pos="0">
          <a:schemeClr val="bg1">
            <a:lumMod val="95000"/>
          </a:schemeClr>
        </a:gs>
        <a:gs pos="59000">
          <a:srgbClr val="FFFFCC"/>
        </a:gs>
        <a:gs pos="100000">
          <a:srgbClr val="4F81BD">
            <a:tint val="23500"/>
            <a:satMod val="160000"/>
          </a:srgbClr>
        </a:gs>
      </a:gsLst>
      <a:lin ang="5400000" scaled="0"/>
    </a:gradFill>
    <a:ln w="3175">
      <a:solidFill>
        <a:srgbClr val="000000"/>
      </a:solidFill>
      <a:prstDash val="solid"/>
    </a:ln>
  </c:spPr>
  <c:txPr>
    <a:bodyPr/>
    <a:lstStyle/>
    <a:p>
      <a:pPr>
        <a:defRPr sz="2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Entwicklung der Eingänge von Eilanträgen seit 2014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Jahr 2010</c:v>
          </c:tx>
          <c:spPr>
            <a:gradFill rotWithShape="1">
              <a:gsLst>
                <a:gs pos="0">
                  <a:schemeClr val="accent1">
                    <a:tint val="97000"/>
                    <a:satMod val="100000"/>
                    <a:lumMod val="102000"/>
                  </a:schemeClr>
                </a:gs>
                <a:gs pos="50000">
                  <a:schemeClr val="accent1">
                    <a:shade val="100000"/>
                    <a:satMod val="103000"/>
                    <a:lumMod val="100000"/>
                  </a:schemeClr>
                </a:gs>
                <a:gs pos="100000">
                  <a:schemeClr val="accent1">
                    <a:shade val="93000"/>
                    <a:satMod val="11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5880" dist="15240" dir="5400000" algn="ctr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l"/>
            </a:scene3d>
            <a:sp3d prstMaterial="dkEdge">
              <a:bevelT w="0" h="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DCAE-49F7-B132-8CE2235D868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DCAE-49F7-B132-8CE2235D8682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DCAE-49F7-B132-8CE2235D8682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DCAE-49F7-B132-8CE2235D8682}"/>
              </c:ext>
            </c:extLst>
          </c:dPt>
          <c:dLbls>
            <c:dLbl>
              <c:idx val="0"/>
              <c:layout>
                <c:manualLayout>
                  <c:x val="1.6064257028112448E-2"/>
                  <c:y val="-1.38657792567942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CAE-49F7-B132-8CE2235D8682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CAE-49F7-B132-8CE2235D8682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CAE-49F7-B132-8CE2235D8682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CAE-49F7-B132-8CE2235D8682}"/>
                </c:ext>
              </c:extLst>
            </c:dLbl>
            <c:dLbl>
              <c:idx val="4"/>
              <c:layout>
                <c:manualLayout>
                  <c:x val="1.0040160642570281E-2"/>
                  <c:y val="4.437049362174154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230</a:t>
                    </a:r>
                  </a:p>
                  <a:p>
                    <a:endParaRPr lang="en-US"/>
                  </a:p>
                  <a:p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CAE-49F7-B132-8CE2235D86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Tabelle2!$B$7:$F$7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Tabelle2!$B$8:$F$8</c:f>
              <c:numCache>
                <c:formatCode>General</c:formatCode>
                <c:ptCount val="5"/>
                <c:pt idx="0">
                  <c:v>257</c:v>
                </c:pt>
                <c:pt idx="1">
                  <c:v>234</c:v>
                </c:pt>
                <c:pt idx="2">
                  <c:v>258</c:v>
                </c:pt>
                <c:pt idx="3">
                  <c:v>240</c:v>
                </c:pt>
                <c:pt idx="4">
                  <c:v>230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CAE-49F7-B132-8CE2235D86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295086544"/>
        <c:axId val="1"/>
        <c:axId val="0"/>
      </c:bar3DChart>
      <c:catAx>
        <c:axId val="295086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95086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800" b="1" i="0" baseline="0"/>
              <a:t>Entwicklung der Eingänge</a:t>
            </a:r>
            <a:endParaRPr lang="de-DE" sz="2800"/>
          </a:p>
          <a:p>
            <a:pPr>
              <a:defRPr/>
            </a:pPr>
            <a:r>
              <a:rPr lang="en-US" sz="1800" b="1" i="0" baseline="0"/>
              <a:t> </a:t>
            </a:r>
            <a:r>
              <a:rPr lang="en-US" sz="1400" b="1" i="0" baseline="0"/>
              <a:t>(Klagen und Eilanträge)</a:t>
            </a:r>
            <a:endParaRPr lang="de-DE" sz="1400"/>
          </a:p>
          <a:p>
            <a:pPr>
              <a:defRPr/>
            </a:pPr>
            <a:r>
              <a:rPr lang="en-US" sz="1400" b="1" i="0" baseline="0"/>
              <a:t> in den einzelnen Rechtsgebieten seit 2014</a:t>
            </a:r>
            <a:endParaRPr lang="de-DE" sz="1400"/>
          </a:p>
          <a:p>
            <a:pPr>
              <a:defRPr/>
            </a:pPr>
            <a:endParaRPr lang="de-DE"/>
          </a:p>
        </c:rich>
      </c:tx>
      <c:layout>
        <c:manualLayout>
          <c:xMode val="edge"/>
          <c:yMode val="edge"/>
          <c:x val="0.35603697128220418"/>
          <c:y val="2.5951583576946196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rgbClr val="CCECFF"/>
        </a:solidFill>
      </c:spPr>
    </c:floor>
    <c:sideWall>
      <c:thickness val="0"/>
      <c:spPr>
        <a:solidFill>
          <a:schemeClr val="accent6">
            <a:lumMod val="40000"/>
            <a:lumOff val="60000"/>
          </a:schemeClr>
        </a:solidFill>
      </c:spPr>
    </c:sideWall>
    <c:backWall>
      <c:thickness val="0"/>
      <c:spPr>
        <a:solidFill>
          <a:schemeClr val="accent6">
            <a:lumMod val="20000"/>
            <a:lumOff val="80000"/>
          </a:schemeClr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2014</c:v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-4.3029259896729642E-3"/>
                  <c:y val="-7.1123755334281651E-3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D84-4C4A-AA5A-2B1A0EA095FA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Tabelle3!$B$3:$H$3</c:f>
              <c:strCache>
                <c:ptCount val="7"/>
                <c:pt idx="0">
                  <c:v>Sozialhilfe, AsylbLG</c:v>
                </c:pt>
                <c:pt idx="1">
                  <c:v>Unfallvers.</c:v>
                </c:pt>
                <c:pt idx="2">
                  <c:v>Kranken-/Pflegevers.</c:v>
                </c:pt>
                <c:pt idx="3">
                  <c:v>Hartz IV</c:v>
                </c:pt>
                <c:pt idx="4">
                  <c:v>SchwerbehindertenR</c:v>
                </c:pt>
                <c:pt idx="5">
                  <c:v>Arbeitslosenvers.</c:v>
                </c:pt>
                <c:pt idx="6">
                  <c:v>Rentenvers.</c:v>
                </c:pt>
              </c:strCache>
            </c:strRef>
          </c:cat>
          <c:val>
            <c:numRef>
              <c:f>Tabelle3!$B$4:$H$4</c:f>
              <c:numCache>
                <c:formatCode>General</c:formatCode>
                <c:ptCount val="7"/>
                <c:pt idx="0">
                  <c:v>152</c:v>
                </c:pt>
                <c:pt idx="1">
                  <c:v>259</c:v>
                </c:pt>
                <c:pt idx="2">
                  <c:v>342</c:v>
                </c:pt>
                <c:pt idx="3">
                  <c:v>807</c:v>
                </c:pt>
                <c:pt idx="4">
                  <c:v>771</c:v>
                </c:pt>
                <c:pt idx="5">
                  <c:v>221</c:v>
                </c:pt>
                <c:pt idx="6">
                  <c:v>722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84-4C4A-AA5A-2B1A0EA095FA}"/>
            </c:ext>
          </c:extLst>
        </c:ser>
        <c:ser>
          <c:idx val="1"/>
          <c:order val="1"/>
          <c:tx>
            <c:v>2015</c:v>
          </c:tx>
          <c:spPr>
            <a:solidFill>
              <a:srgbClr val="00B0F0"/>
            </a:solidFill>
          </c:spPr>
          <c:invertIfNegative val="0"/>
          <c:dLbls>
            <c:dLbl>
              <c:idx val="2"/>
              <c:layout>
                <c:manualLayout>
                  <c:x val="-3.4100434368101521E-5"/>
                  <c:y val="-6.2497289366190492E-3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D84-4C4A-AA5A-2B1A0EA095FA}"/>
                </c:ext>
              </c:extLst>
            </c:dLbl>
            <c:dLbl>
              <c:idx val="3"/>
              <c:layout>
                <c:manualLayout>
                  <c:x val="2.1088695059714451E-3"/>
                  <c:y val="-1.9394394012232823E-3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D84-4C4A-AA5A-2B1A0EA095FA}"/>
                </c:ext>
              </c:extLst>
            </c:dLbl>
            <c:dLbl>
              <c:idx val="6"/>
              <c:layout>
                <c:manualLayout>
                  <c:x val="7.5599217339756232E-3"/>
                  <c:y val="-1.93943940122328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CF-46B1-A2BF-23CA9166A634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Tabelle3!$B$3:$H$3</c:f>
              <c:strCache>
                <c:ptCount val="7"/>
                <c:pt idx="0">
                  <c:v>Sozialhilfe, AsylbLG</c:v>
                </c:pt>
                <c:pt idx="1">
                  <c:v>Unfallvers.</c:v>
                </c:pt>
                <c:pt idx="2">
                  <c:v>Kranken-/Pflegevers.</c:v>
                </c:pt>
                <c:pt idx="3">
                  <c:v>Hartz IV</c:v>
                </c:pt>
                <c:pt idx="4">
                  <c:v>SchwerbehindertenR</c:v>
                </c:pt>
                <c:pt idx="5">
                  <c:v>Arbeitslosenvers.</c:v>
                </c:pt>
                <c:pt idx="6">
                  <c:v>Rentenvers.</c:v>
                </c:pt>
              </c:strCache>
            </c:strRef>
          </c:cat>
          <c:val>
            <c:numRef>
              <c:f>Tabelle3!$B$5:$H$5</c:f>
              <c:numCache>
                <c:formatCode>General</c:formatCode>
                <c:ptCount val="7"/>
                <c:pt idx="0">
                  <c:v>183</c:v>
                </c:pt>
                <c:pt idx="1">
                  <c:v>257</c:v>
                </c:pt>
                <c:pt idx="2">
                  <c:v>459</c:v>
                </c:pt>
                <c:pt idx="3">
                  <c:v>632</c:v>
                </c:pt>
                <c:pt idx="4">
                  <c:v>753</c:v>
                </c:pt>
                <c:pt idx="5">
                  <c:v>206</c:v>
                </c:pt>
                <c:pt idx="6">
                  <c:v>676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D84-4C4A-AA5A-2B1A0EA095FA}"/>
            </c:ext>
          </c:extLst>
        </c:ser>
        <c:ser>
          <c:idx val="2"/>
          <c:order val="2"/>
          <c:tx>
            <c:v>2016</c:v>
          </c:tx>
          <c:invertIfNegative val="0"/>
          <c:dLbls>
            <c:dLbl>
              <c:idx val="0"/>
              <c:layout>
                <c:manualLayout>
                  <c:x val="1.434308663224326E-3"/>
                  <c:y val="-1.1853959222380275E-2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D84-4C4A-AA5A-2B1A0EA095FA}"/>
                </c:ext>
              </c:extLst>
            </c:dLbl>
            <c:dLbl>
              <c:idx val="2"/>
              <c:layout>
                <c:manualLayout>
                  <c:x val="1.0040160642570229E-2"/>
                  <c:y val="-7.1123755334280784E-3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D84-4C4A-AA5A-2B1A0EA095FA}"/>
                </c:ext>
              </c:extLst>
            </c:dLbl>
            <c:dLbl>
              <c:idx val="3"/>
              <c:layout>
                <c:manualLayout>
                  <c:x val="1.0040160642570281E-2"/>
                  <c:y val="-2.3707918444760986E-3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D84-4C4A-AA5A-2B1A0EA095FA}"/>
                </c:ext>
              </c:extLst>
            </c:dLbl>
            <c:dLbl>
              <c:idx val="5"/>
              <c:layout>
                <c:manualLayout>
                  <c:x val="0"/>
                  <c:y val="-9.4831673779042207E-3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D84-4C4A-AA5A-2B1A0EA095FA}"/>
                </c:ext>
              </c:extLst>
            </c:dLbl>
            <c:dLbl>
              <c:idx val="6"/>
              <c:layout>
                <c:manualLayout>
                  <c:x val="5.737234652897198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D84-4C4A-AA5A-2B1A0EA095FA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Tabelle3!$B$3:$H$3</c:f>
              <c:strCache>
                <c:ptCount val="7"/>
                <c:pt idx="0">
                  <c:v>Sozialhilfe, AsylbLG</c:v>
                </c:pt>
                <c:pt idx="1">
                  <c:v>Unfallvers.</c:v>
                </c:pt>
                <c:pt idx="2">
                  <c:v>Kranken-/Pflegevers.</c:v>
                </c:pt>
                <c:pt idx="3">
                  <c:v>Hartz IV</c:v>
                </c:pt>
                <c:pt idx="4">
                  <c:v>SchwerbehindertenR</c:v>
                </c:pt>
                <c:pt idx="5">
                  <c:v>Arbeitslosenvers.</c:v>
                </c:pt>
                <c:pt idx="6">
                  <c:v>Rentenvers.</c:v>
                </c:pt>
              </c:strCache>
            </c:strRef>
          </c:cat>
          <c:val>
            <c:numRef>
              <c:f>Tabelle3!$B$6:$H$6</c:f>
              <c:numCache>
                <c:formatCode>General</c:formatCode>
                <c:ptCount val="7"/>
                <c:pt idx="0">
                  <c:v>166</c:v>
                </c:pt>
                <c:pt idx="1">
                  <c:v>248</c:v>
                </c:pt>
                <c:pt idx="2">
                  <c:v>766</c:v>
                </c:pt>
                <c:pt idx="3">
                  <c:v>776</c:v>
                </c:pt>
                <c:pt idx="4">
                  <c:v>756</c:v>
                </c:pt>
                <c:pt idx="5">
                  <c:v>231</c:v>
                </c:pt>
                <c:pt idx="6">
                  <c:v>617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D84-4C4A-AA5A-2B1A0EA095FA}"/>
            </c:ext>
          </c:extLst>
        </c:ser>
        <c:ser>
          <c:idx val="3"/>
          <c:order val="3"/>
          <c:tx>
            <c:v>2017</c:v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4.3029259896729772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D84-4C4A-AA5A-2B1A0EA095FA}"/>
                </c:ext>
              </c:extLst>
            </c:dLbl>
            <c:dLbl>
              <c:idx val="1"/>
              <c:layout>
                <c:manualLayout>
                  <c:x val="0"/>
                  <c:y val="-9.4831673779042207E-3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D84-4C4A-AA5A-2B1A0EA095FA}"/>
                </c:ext>
              </c:extLst>
            </c:dLbl>
            <c:dLbl>
              <c:idx val="2"/>
              <c:layout>
                <c:manualLayout>
                  <c:x val="1.4002437713344835E-3"/>
                  <c:y val="-1.2930715894423709E-2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D84-4C4A-AA5A-2B1A0EA095FA}"/>
                </c:ext>
              </c:extLst>
            </c:dLbl>
            <c:dLbl>
              <c:idx val="3"/>
              <c:layout>
                <c:manualLayout>
                  <c:x val="5.7372346528973038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D84-4C4A-AA5A-2B1A0EA095FA}"/>
                </c:ext>
              </c:extLst>
            </c:dLbl>
            <c:dLbl>
              <c:idx val="4"/>
              <c:layout>
                <c:manualLayout>
                  <c:x val="5.7372346528973038E-3"/>
                  <c:y val="2.3707918444760552E-3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D84-4C4A-AA5A-2B1A0EA095FA}"/>
                </c:ext>
              </c:extLst>
            </c:dLbl>
            <c:dLbl>
              <c:idx val="5"/>
              <c:layout>
                <c:manualLayout>
                  <c:x val="5.3999440956967156E-3"/>
                  <c:y val="-1.35760758085629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2CF-46B1-A2BF-23CA9166A634}"/>
                </c:ext>
              </c:extLst>
            </c:dLbl>
            <c:dLbl>
              <c:idx val="6"/>
              <c:layout>
                <c:manualLayout>
                  <c:x val="8.6058519793460603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D84-4C4A-AA5A-2B1A0EA095FA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Tabelle3!$B$3:$H$3</c:f>
              <c:strCache>
                <c:ptCount val="7"/>
                <c:pt idx="0">
                  <c:v>Sozialhilfe, AsylbLG</c:v>
                </c:pt>
                <c:pt idx="1">
                  <c:v>Unfallvers.</c:v>
                </c:pt>
                <c:pt idx="2">
                  <c:v>Kranken-/Pflegevers.</c:v>
                </c:pt>
                <c:pt idx="3">
                  <c:v>Hartz IV</c:v>
                </c:pt>
                <c:pt idx="4">
                  <c:v>SchwerbehindertenR</c:v>
                </c:pt>
                <c:pt idx="5">
                  <c:v>Arbeitslosenvers.</c:v>
                </c:pt>
                <c:pt idx="6">
                  <c:v>Rentenvers.</c:v>
                </c:pt>
              </c:strCache>
            </c:strRef>
          </c:cat>
          <c:val>
            <c:numRef>
              <c:f>Tabelle3!$B$7:$H$7</c:f>
              <c:numCache>
                <c:formatCode>General</c:formatCode>
                <c:ptCount val="7"/>
                <c:pt idx="0">
                  <c:v>221</c:v>
                </c:pt>
                <c:pt idx="1">
                  <c:v>253</c:v>
                </c:pt>
                <c:pt idx="2">
                  <c:v>476</c:v>
                </c:pt>
                <c:pt idx="3">
                  <c:v>667</c:v>
                </c:pt>
                <c:pt idx="4">
                  <c:v>656</c:v>
                </c:pt>
                <c:pt idx="5">
                  <c:v>194</c:v>
                </c:pt>
                <c:pt idx="6">
                  <c:v>578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D84-4C4A-AA5A-2B1A0EA095FA}"/>
            </c:ext>
          </c:extLst>
        </c:ser>
        <c:ser>
          <c:idx val="4"/>
          <c:order val="4"/>
          <c:tx>
            <c:v>2018</c:v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8.6058519793459545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D84-4C4A-AA5A-2B1A0EA095FA}"/>
                </c:ext>
              </c:extLst>
            </c:dLbl>
            <c:dLbl>
              <c:idx val="1"/>
              <c:layout>
                <c:manualLayout>
                  <c:x val="8.6058519793459545E-3"/>
                  <c:y val="8.6928030097433812E-17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D84-4C4A-AA5A-2B1A0EA095FA}"/>
                </c:ext>
              </c:extLst>
            </c:dLbl>
            <c:dLbl>
              <c:idx val="2"/>
              <c:layout>
                <c:manualLayout>
                  <c:x val="1.2908665031328915E-2"/>
                  <c:y val="2.3707918444761419E-3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D84-4C4A-AA5A-2B1A0EA095FA}"/>
                </c:ext>
              </c:extLst>
            </c:dLbl>
            <c:dLbl>
              <c:idx val="3"/>
              <c:layout>
                <c:manualLayout>
                  <c:x val="1.4343086632243259E-2"/>
                  <c:y val="-1.6595542911332341E-2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D84-4C4A-AA5A-2B1A0EA095FA}"/>
                </c:ext>
              </c:extLst>
            </c:dLbl>
            <c:dLbl>
              <c:idx val="4"/>
              <c:layout>
                <c:manualLayout>
                  <c:x val="1.4343086632243259E-2"/>
                  <c:y val="-7.1123755334281651E-3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D84-4C4A-AA5A-2B1A0EA095FA}"/>
                </c:ext>
              </c:extLst>
            </c:dLbl>
            <c:dLbl>
              <c:idx val="5"/>
              <c:layout>
                <c:manualLayout>
                  <c:x val="8.6058519793460603E-3"/>
                  <c:y val="-1.8667652318709096E-7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D84-4C4A-AA5A-2B1A0EA095FA}"/>
                </c:ext>
              </c:extLst>
            </c:dLbl>
            <c:dLbl>
              <c:idx val="6"/>
              <c:layout>
                <c:manualLayout>
                  <c:x val="1.1474469305794502E-2"/>
                  <c:y val="-7.1123755334281651E-3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D84-4C4A-AA5A-2B1A0EA095FA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Tabelle3!$B$3:$H$3</c:f>
              <c:strCache>
                <c:ptCount val="7"/>
                <c:pt idx="0">
                  <c:v>Sozialhilfe, AsylbLG</c:v>
                </c:pt>
                <c:pt idx="1">
                  <c:v>Unfallvers.</c:v>
                </c:pt>
                <c:pt idx="2">
                  <c:v>Kranken-/Pflegevers.</c:v>
                </c:pt>
                <c:pt idx="3">
                  <c:v>Hartz IV</c:v>
                </c:pt>
                <c:pt idx="4">
                  <c:v>SchwerbehindertenR</c:v>
                </c:pt>
                <c:pt idx="5">
                  <c:v>Arbeitslosenvers.</c:v>
                </c:pt>
                <c:pt idx="6">
                  <c:v>Rentenvers.</c:v>
                </c:pt>
              </c:strCache>
            </c:strRef>
          </c:cat>
          <c:val>
            <c:numRef>
              <c:f>Tabelle3!$B$8:$H$8</c:f>
              <c:numCache>
                <c:formatCode>General</c:formatCode>
                <c:ptCount val="7"/>
                <c:pt idx="0">
                  <c:v>171</c:v>
                </c:pt>
                <c:pt idx="1">
                  <c:v>236</c:v>
                </c:pt>
                <c:pt idx="2">
                  <c:v>774</c:v>
                </c:pt>
                <c:pt idx="3">
                  <c:v>622</c:v>
                </c:pt>
                <c:pt idx="4">
                  <c:v>667</c:v>
                </c:pt>
                <c:pt idx="5">
                  <c:v>208</c:v>
                </c:pt>
                <c:pt idx="6">
                  <c:v>493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AD84-4C4A-AA5A-2B1A0EA095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16527664"/>
        <c:axId val="1"/>
        <c:axId val="0"/>
      </c:bar3DChart>
      <c:catAx>
        <c:axId val="516527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1" baseline="0"/>
            </a:pPr>
            <a:endParaRPr lang="de-DE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16527664"/>
        <c:crosses val="autoZero"/>
        <c:crossBetween val="between"/>
      </c:valAx>
      <c:spPr>
        <a:noFill/>
        <a:ln w="25400">
          <a:noFill/>
        </a:ln>
      </c:spPr>
    </c:plotArea>
    <c:legend>
      <c:legendPos val="l"/>
      <c:layout>
        <c:manualLayout>
          <c:xMode val="edge"/>
          <c:yMode val="edge"/>
          <c:x val="0.1721170395869191"/>
          <c:y val="0.37729416113170777"/>
          <c:w val="5.3448778240069383E-2"/>
          <c:h val="0.21435411789742498"/>
        </c:manualLayout>
      </c:layout>
      <c:overlay val="0"/>
      <c:txPr>
        <a:bodyPr/>
        <a:lstStyle/>
        <a:p>
          <a:pPr>
            <a:defRPr sz="1200"/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2000" b="1" u="sng"/>
              <a:t>Eingänge</a:t>
            </a:r>
            <a:r>
              <a:rPr lang="en-US" sz="1400"/>
              <a:t> (Klagen und Eilanträge in Angelegenheiten nach dem </a:t>
            </a:r>
            <a:r>
              <a:rPr lang="en-US" sz="1400" b="1"/>
              <a:t>SGB II - Hartz IV</a:t>
            </a:r>
            <a:r>
              <a:rPr lang="en-US" sz="1400"/>
              <a:t>) </a:t>
            </a:r>
          </a:p>
          <a:p>
            <a:pPr>
              <a:defRPr sz="1400"/>
            </a:pPr>
            <a:r>
              <a:rPr lang="en-US" sz="1400"/>
              <a:t>- Vergleich Geschäftsjahr 2018 zu den Vorjahren ab 2014-</a:t>
            </a:r>
          </a:p>
        </c:rich>
      </c:tx>
      <c:layout>
        <c:manualLayout>
          <c:xMode val="edge"/>
          <c:yMode val="edge"/>
          <c:x val="0.1107514476764373"/>
          <c:y val="2.4390243902439025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rgbClr val="FFFF00"/>
        </a:solidFill>
      </c:spPr>
    </c:floor>
    <c:sideWall>
      <c:thickness val="0"/>
      <c:spPr>
        <a:pattFill prst="wdDnDiag">
          <a:fgClr>
            <a:srgbClr val="FFFF00"/>
          </a:fgClr>
          <a:bgClr>
            <a:schemeClr val="bg1"/>
          </a:bgClr>
        </a:pattFill>
      </c:spPr>
    </c:sideWall>
    <c:backWall>
      <c:thickness val="0"/>
      <c:spPr>
        <a:pattFill prst="wdDnDiag">
          <a:fgClr>
            <a:srgbClr val="FFFF00"/>
          </a:fgClr>
          <a:bgClr>
            <a:schemeClr val="bg1"/>
          </a:bgClr>
        </a:patt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94A5-40A3-9AE4-0C5031956281}"/>
              </c:ext>
            </c:extLst>
          </c:dPt>
          <c:dPt>
            <c:idx val="2"/>
            <c:invertIfNegative val="0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3-94A5-40A3-9AE4-0C5031956281}"/>
              </c:ext>
            </c:extLst>
          </c:dPt>
          <c:dPt>
            <c:idx val="3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94A5-40A3-9AE4-0C5031956281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94A5-40A3-9AE4-0C5031956281}"/>
              </c:ext>
            </c:extLst>
          </c:dPt>
          <c:dLbls>
            <c:dLbl>
              <c:idx val="0"/>
              <c:layout>
                <c:manualLayout>
                  <c:x val="4.2366633507269786E-3"/>
                  <c:y val="-2.8404775099042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4A5-40A3-9AE4-0C5031956281}"/>
                </c:ext>
              </c:extLst>
            </c:dLbl>
            <c:dLbl>
              <c:idx val="1"/>
              <c:layout>
                <c:manualLayout>
                  <c:x val="2.8244422338180031E-3"/>
                  <c:y val="-4.1514671298600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4A5-40A3-9AE4-0C5031956281}"/>
                </c:ext>
              </c:extLst>
            </c:dLbl>
            <c:dLbl>
              <c:idx val="2"/>
              <c:layout>
                <c:manualLayout>
                  <c:x val="4.2366633507270046E-3"/>
                  <c:y val="-3.4959723198821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4A5-40A3-9AE4-0C5031956281}"/>
                </c:ext>
              </c:extLst>
            </c:dLbl>
            <c:dLbl>
              <c:idx val="3"/>
              <c:layout>
                <c:manualLayout>
                  <c:x val="-1.0356168555323134E-16"/>
                  <c:y val="-3.7144705898747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4A5-40A3-9AE4-0C5031956281}"/>
                </c:ext>
              </c:extLst>
            </c:dLbl>
            <c:dLbl>
              <c:idx val="4"/>
              <c:layout>
                <c:manualLayout>
                  <c:x val="-2.8244422338180031E-3"/>
                  <c:y val="-3.7144705898747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4A5-40A3-9AE4-0C5031956281}"/>
                </c:ext>
              </c:extLst>
            </c:dLbl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Tabelle3!$B$4:$F$4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Tabelle3!$B$5:$F$5</c:f>
              <c:numCache>
                <c:formatCode>General</c:formatCode>
                <c:ptCount val="5"/>
                <c:pt idx="0">
                  <c:v>807</c:v>
                </c:pt>
                <c:pt idx="1">
                  <c:v>632</c:v>
                </c:pt>
                <c:pt idx="2">
                  <c:v>776</c:v>
                </c:pt>
                <c:pt idx="3">
                  <c:v>667</c:v>
                </c:pt>
                <c:pt idx="4">
                  <c:v>622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4A5-40A3-9AE4-0C50319562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98626416"/>
        <c:axId val="1"/>
        <c:axId val="0"/>
      </c:bar3DChart>
      <c:catAx>
        <c:axId val="298626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86264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CCECFF"/>
    </a:solidFill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Entwicklung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der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Erledigungszahlen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seit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2014</a:t>
            </a:r>
          </a:p>
          <a:p>
            <a:pPr>
              <a:defRPr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Klagen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und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Eilanträge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>
              <a:defRPr/>
            </a:pPr>
            <a:endParaRPr lang="en-US" dirty="0"/>
          </a:p>
        </c:rich>
      </c:tx>
      <c:layout>
        <c:manualLayout>
          <c:xMode val="edge"/>
          <c:yMode val="edge"/>
          <c:x val="0.17302803016362892"/>
          <c:y val="6.1437642170120545E-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8321218729253637E-2"/>
          <c:y val="0.20498177535777617"/>
          <c:w val="0.80954771284780536"/>
          <c:h val="0.7025767494760975"/>
        </c:manualLayout>
      </c:layout>
      <c:bar3D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5">
                  <a:shade val="53000"/>
                  <a:alpha val="85000"/>
                </a:schemeClr>
              </a:solidFill>
              <a:ln w="9525" cap="flat" cmpd="sng" algn="ctr">
                <a:solidFill>
                  <a:schemeClr val="accent5">
                    <a:shade val="53000"/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5">
                    <a:shade val="53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4988-4257-BDD3-69E799C588A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shade val="76000"/>
                  <a:alpha val="85000"/>
                </a:schemeClr>
              </a:solidFill>
              <a:ln w="9525" cap="flat" cmpd="sng" algn="ctr">
                <a:solidFill>
                  <a:schemeClr val="accent5">
                    <a:shade val="76000"/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5">
                    <a:shade val="76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988-4257-BDD3-69E799C588A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alpha val="85000"/>
                </a:schemeClr>
              </a:solidFill>
              <a:ln w="9525" cap="flat" cmpd="sng" algn="ctr">
                <a:solidFill>
                  <a:schemeClr val="accent5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5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4988-4257-BDD3-69E799C588A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tint val="77000"/>
                  <a:alpha val="85000"/>
                </a:schemeClr>
              </a:solidFill>
              <a:ln w="9525" cap="flat" cmpd="sng" algn="ctr">
                <a:solidFill>
                  <a:schemeClr val="accent5">
                    <a:tint val="77000"/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5">
                    <a:tint val="77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988-4257-BDD3-69E799C588A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tint val="54000"/>
                  <a:alpha val="85000"/>
                </a:schemeClr>
              </a:solidFill>
              <a:ln w="9525" cap="flat" cmpd="sng" algn="ctr">
                <a:solidFill>
                  <a:schemeClr val="accent5">
                    <a:tint val="54000"/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5">
                    <a:tint val="54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4988-4257-BDD3-69E799C588A7}"/>
              </c:ext>
            </c:extLst>
          </c:dPt>
          <c:dLbls>
            <c:dLbl>
              <c:idx val="0"/>
              <c:layout>
                <c:manualLayout>
                  <c:x val="1.9641706067587632E-2"/>
                  <c:y val="-2.50357319196486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988-4257-BDD3-69E799C588A7}"/>
                </c:ext>
              </c:extLst>
            </c:dLbl>
            <c:dLbl>
              <c:idx val="1"/>
              <c:layout>
                <c:manualLayout>
                  <c:x val="1.3709361535448493E-2"/>
                  <c:y val="-2.8612302175099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988-4257-BDD3-69E799C588A7}"/>
                </c:ext>
              </c:extLst>
            </c:dLbl>
            <c:dLbl>
              <c:idx val="2"/>
              <c:layout>
                <c:manualLayout>
                  <c:x val="1.601605578002192E-2"/>
                  <c:y val="-1.0079704162558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988-4257-BDD3-69E799C588A7}"/>
                </c:ext>
              </c:extLst>
            </c:dLbl>
            <c:dLbl>
              <c:idx val="3"/>
              <c:layout>
                <c:manualLayout>
                  <c:x val="-1.1580323904870293E-2"/>
                  <c:y val="-7.70562095579636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988-4257-BDD3-69E799C588A7}"/>
                </c:ext>
              </c:extLst>
            </c:dLbl>
            <c:dLbl>
              <c:idx val="4"/>
              <c:layout>
                <c:manualLayout>
                  <c:x val="-3.0951698017771282E-3"/>
                  <c:y val="-3.6027390140588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988-4257-BDD3-69E799C588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Tabelle1!$B$3:$F$3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Tabelle1!$B$4:$F$4</c:f>
              <c:numCache>
                <c:formatCode>General</c:formatCode>
                <c:ptCount val="5"/>
                <c:pt idx="0">
                  <c:v>3586</c:v>
                </c:pt>
                <c:pt idx="1">
                  <c:v>3467</c:v>
                </c:pt>
                <c:pt idx="2">
                  <c:v>3596</c:v>
                </c:pt>
                <c:pt idx="3">
                  <c:v>3474</c:v>
                </c:pt>
                <c:pt idx="4">
                  <c:v>3374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988-4257-BDD3-69E799C588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81031936"/>
        <c:axId val="81033472"/>
        <c:axId val="0"/>
      </c:bar3DChart>
      <c:catAx>
        <c:axId val="81031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1033472"/>
        <c:crosses val="autoZero"/>
        <c:auto val="1"/>
        <c:lblAlgn val="ctr"/>
        <c:lblOffset val="100"/>
        <c:noMultiLvlLbl val="0"/>
      </c:catAx>
      <c:valAx>
        <c:axId val="81033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1031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/>
              <a:t>Arten der Erledigungen</a:t>
            </a:r>
            <a:r>
              <a:rPr lang="de-DE" baseline="0"/>
              <a:t> bei Klagen</a:t>
            </a:r>
            <a:endParaRPr lang="de-DE"/>
          </a:p>
        </c:rich>
      </c:tx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rgbClr val="FF9966"/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6-CA6D-4922-8BF8-DE5454382C54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7-CA6D-4922-8BF8-DE5454382C54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8-CA6D-4922-8BF8-DE5454382C54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0-CA6D-4922-8BF8-DE5454382C54}"/>
              </c:ext>
            </c:extLst>
          </c:dPt>
          <c:dPt>
            <c:idx val="4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CA6D-4922-8BF8-DE5454382C54}"/>
              </c:ext>
            </c:extLst>
          </c:dPt>
          <c:dPt>
            <c:idx val="5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2-CA6D-4922-8BF8-DE5454382C54}"/>
              </c:ext>
            </c:extLst>
          </c:dPt>
          <c:dPt>
            <c:idx val="6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3-CA6D-4922-8BF8-DE5454382C54}"/>
              </c:ext>
            </c:extLst>
          </c:dPt>
          <c:dPt>
            <c:idx val="7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4-CA6D-4922-8BF8-DE5454382C54}"/>
              </c:ext>
            </c:extLst>
          </c:dPt>
          <c:dLbls>
            <c:dLbl>
              <c:idx val="0"/>
              <c:layout>
                <c:manualLayout>
                  <c:x val="2.4302287543709433E-3"/>
                  <c:y val="-2.7440566788148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A6D-4922-8BF8-DE5454382C54}"/>
                </c:ext>
              </c:extLst>
            </c:dLbl>
            <c:dLbl>
              <c:idx val="1"/>
              <c:layout>
                <c:manualLayout>
                  <c:x val="3.6453431315564152E-3"/>
                  <c:y val="-1.96004048486771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A6D-4922-8BF8-DE5454382C54}"/>
                </c:ext>
              </c:extLst>
            </c:dLbl>
            <c:dLbl>
              <c:idx val="2"/>
              <c:layout>
                <c:manualLayout>
                  <c:x val="6.0755718859273142E-3"/>
                  <c:y val="-2.35204858184125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A6D-4922-8BF8-DE5454382C54}"/>
                </c:ext>
              </c:extLst>
            </c:dLbl>
            <c:dLbl>
              <c:idx val="3"/>
              <c:layout>
                <c:manualLayout>
                  <c:x val="4.0502227622519239E-3"/>
                  <c:y val="-1.5396458814472672E-2"/>
                </c:manualLayout>
              </c:layout>
              <c:spPr/>
              <c:txPr>
                <a:bodyPr/>
                <a:lstStyle/>
                <a:p>
                  <a:pPr>
                    <a:defRPr sz="14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A6D-4922-8BF8-DE5454382C54}"/>
                </c:ext>
              </c:extLst>
            </c:dLbl>
            <c:dLbl>
              <c:idx val="4"/>
              <c:layout>
                <c:manualLayout>
                  <c:x val="-4.4552886226735942E-2"/>
                  <c:y val="7.6981747547402888E-3"/>
                </c:manualLayout>
              </c:layout>
              <c:spPr/>
              <c:txPr>
                <a:bodyPr/>
                <a:lstStyle/>
                <a:p>
                  <a:pPr>
                    <a:defRPr sz="14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A6D-4922-8BF8-DE5454382C54}"/>
                </c:ext>
              </c:extLst>
            </c:dLbl>
            <c:dLbl>
              <c:idx val="5"/>
              <c:layout>
                <c:manualLayout>
                  <c:x val="-1.6200249318507407E-3"/>
                  <c:y val="-2.3520485818412661E-2"/>
                </c:manualLayout>
              </c:layout>
              <c:spPr/>
              <c:txPr>
                <a:bodyPr/>
                <a:lstStyle/>
                <a:p>
                  <a:pPr>
                    <a:defRPr sz="14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A6D-4922-8BF8-DE5454382C54}"/>
                </c:ext>
              </c:extLst>
            </c:dLbl>
            <c:dLbl>
              <c:idx val="6"/>
              <c:layout>
                <c:manualLayout>
                  <c:x val="1.2151143771854717E-2"/>
                  <c:y val="-2.8761973609521044E-2"/>
                </c:manualLayout>
              </c:layout>
              <c:spPr/>
              <c:txPr>
                <a:bodyPr/>
                <a:lstStyle/>
                <a:p>
                  <a:pPr>
                    <a:defRPr sz="14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6D-4922-8BF8-DE5454382C54}"/>
                </c:ext>
              </c:extLst>
            </c:dLbl>
            <c:dLbl>
              <c:idx val="7"/>
              <c:layout>
                <c:manualLayout>
                  <c:x val="6.0753805293325266E-3"/>
                  <c:y val="-4.4797111116392833E-2"/>
                </c:manualLayout>
              </c:layout>
              <c:spPr/>
              <c:txPr>
                <a:bodyPr/>
                <a:lstStyle/>
                <a:p>
                  <a:pPr>
                    <a:defRPr sz="14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A6D-4922-8BF8-DE5454382C54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Tabelle4!$B$3:$I$3</c:f>
              <c:strCache>
                <c:ptCount val="8"/>
                <c:pt idx="0">
                  <c:v>Entscheidung</c:v>
                </c:pt>
                <c:pt idx="1">
                  <c:v>ger. Vergleich</c:v>
                </c:pt>
                <c:pt idx="2">
                  <c:v>üe Erledigungserklärung</c:v>
                </c:pt>
                <c:pt idx="3">
                  <c:v>angenommenes Anerkenntnis</c:v>
                </c:pt>
                <c:pt idx="4">
                  <c:v>Zurücknahme</c:v>
                </c:pt>
                <c:pt idx="5">
                  <c:v>Verweis an andere SGe</c:v>
                </c:pt>
                <c:pt idx="6">
                  <c:v>Unterbrechung, Ruhen etc.</c:v>
                </c:pt>
                <c:pt idx="7">
                  <c:v>auf sonstige Art</c:v>
                </c:pt>
              </c:strCache>
            </c:strRef>
          </c:cat>
          <c:val>
            <c:numRef>
              <c:f>Tabelle4!$B$4:$I$4</c:f>
              <c:numCache>
                <c:formatCode>0.00%</c:formatCode>
                <c:ptCount val="8"/>
                <c:pt idx="0">
                  <c:v>0.25569999999999998</c:v>
                </c:pt>
                <c:pt idx="1">
                  <c:v>0.1285</c:v>
                </c:pt>
                <c:pt idx="2">
                  <c:v>7.9600000000000004E-2</c:v>
                </c:pt>
                <c:pt idx="3">
                  <c:v>8.7900000000000006E-2</c:v>
                </c:pt>
                <c:pt idx="4">
                  <c:v>0.3196</c:v>
                </c:pt>
                <c:pt idx="5">
                  <c:v>5.1700000000000003E-2</c:v>
                </c:pt>
                <c:pt idx="6">
                  <c:v>3.1899999999999998E-2</c:v>
                </c:pt>
                <c:pt idx="7">
                  <c:v>4.4699999999999997E-2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A6D-4922-8BF8-DE5454382C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98620840"/>
        <c:axId val="1"/>
        <c:axId val="0"/>
      </c:bar3DChart>
      <c:catAx>
        <c:axId val="298620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majorGridlines/>
        <c:numFmt formatCode="0.00%" sourceLinked="1"/>
        <c:majorTickMark val="out"/>
        <c:minorTickMark val="none"/>
        <c:tickLblPos val="nextTo"/>
        <c:crossAx val="2986208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gradFill>
      <a:gsLst>
        <a:gs pos="0">
          <a:schemeClr val="bg1">
            <a:lumMod val="95000"/>
          </a:schemeClr>
        </a:gs>
        <a:gs pos="65000">
          <a:srgbClr val="FFFFCC"/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/>
              <a:t>Entscheidungen</a:t>
            </a:r>
          </a:p>
          <a:p>
            <a:pPr>
              <a:defRPr/>
            </a:pPr>
            <a:r>
              <a:rPr lang="de-DE"/>
              <a:t> insgesamt</a:t>
            </a:r>
            <a:r>
              <a:rPr lang="de-DE" baseline="0"/>
              <a:t> 800</a:t>
            </a:r>
            <a:endParaRPr lang="de-DE"/>
          </a:p>
        </c:rich>
      </c:tx>
      <c:overlay val="0"/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319206624654241E-2"/>
          <c:y val="0.1789051361233541"/>
          <c:w val="0.73860784486598619"/>
          <c:h val="0.7430390826553974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0-0DD5-4698-B097-0F783019C5DC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0DD5-4698-B097-0F783019C5DC}"/>
              </c:ext>
            </c:extLst>
          </c:dPt>
          <c:dLbls>
            <c:dLbl>
              <c:idx val="0"/>
              <c:layout>
                <c:manualLayout>
                  <c:x val="-0.13722863468462951"/>
                  <c:y val="-0.165784275558882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DD5-4698-B097-0F783019C5DC}"/>
                </c:ext>
              </c:extLst>
            </c:dLbl>
            <c:dLbl>
              <c:idx val="1"/>
              <c:layout>
                <c:manualLayout>
                  <c:x val="0.12759233810459053"/>
                  <c:y val="1.52762461023118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DD5-4698-B097-0F783019C5DC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Tabelle4!$B$5:$C$5</c:f>
              <c:strCache>
                <c:ptCount val="2"/>
                <c:pt idx="0">
                  <c:v>Urteile</c:v>
                </c:pt>
                <c:pt idx="1">
                  <c:v>Gerichtsbescheide</c:v>
                </c:pt>
              </c:strCache>
            </c:strRef>
          </c:cat>
          <c:val>
            <c:numRef>
              <c:f>Tabelle4!$B$6:$C$6</c:f>
              <c:numCache>
                <c:formatCode>General</c:formatCode>
                <c:ptCount val="2"/>
                <c:pt idx="0">
                  <c:v>536</c:v>
                </c:pt>
                <c:pt idx="1">
                  <c:v>264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D5-4698-B097-0F783019C5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overlay val="0"/>
    </c:legend>
    <c:plotVisOnly val="1"/>
    <c:dispBlanksAs val="gap"/>
    <c:showDLblsOverMax val="0"/>
  </c:chart>
  <c:spPr>
    <a:gradFill>
      <a:gsLst>
        <a:gs pos="0">
          <a:schemeClr val="bg1">
            <a:lumMod val="95000"/>
          </a:schemeClr>
        </a:gs>
        <a:gs pos="59000">
          <a:srgbClr val="FFFFCC"/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de-DE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Erfolgsquote Entscheidungen</a:t>
            </a:r>
          </a:p>
        </c:rich>
      </c:tx>
      <c:layout>
        <c:manualLayout>
          <c:xMode val="edge"/>
          <c:yMode val="edge"/>
          <c:x val="0.32785100367004322"/>
          <c:y val="5.7114509922219101E-2"/>
        </c:manualLayout>
      </c:layout>
      <c:overlay val="1"/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rgbClr val="FFFF99"/>
        </a:solidFill>
      </c:spPr>
    </c:floor>
    <c:sideWall>
      <c:thickness val="0"/>
      <c:spPr>
        <a:solidFill>
          <a:srgbClr val="FFFF99"/>
        </a:solidFill>
        <a:ln>
          <a:solidFill>
            <a:schemeClr val="accent1"/>
          </a:solidFill>
        </a:ln>
      </c:spPr>
    </c:sideWall>
    <c:backWall>
      <c:thickness val="0"/>
      <c:spPr>
        <a:solidFill>
          <a:srgbClr val="FFFF99"/>
        </a:solidFill>
        <a:ln>
          <a:solidFill>
            <a:schemeClr val="accent1"/>
          </a:solidFill>
        </a:ln>
      </c:spPr>
    </c:backWall>
    <c:plotArea>
      <c:layout>
        <c:manualLayout>
          <c:layoutTarget val="inner"/>
          <c:xMode val="edge"/>
          <c:yMode val="edge"/>
          <c:x val="0.11054828648277701"/>
          <c:y val="2.2633905943401433E-2"/>
          <c:w val="0.88289800206200986"/>
          <c:h val="0.84589186150966311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 w="28575">
              <a:noFill/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  <a:ln w="28575">
                <a:noFill/>
              </a:ln>
            </c:spPr>
            <c:extLst>
              <c:ext xmlns:c16="http://schemas.microsoft.com/office/drawing/2014/chart" uri="{C3380CC4-5D6E-409C-BE32-E72D297353CC}">
                <c16:uniqueId val="{00000001-FF89-49BD-8B6C-C7DF177254A9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 w="28575">
                <a:noFill/>
              </a:ln>
            </c:spPr>
            <c:extLst>
              <c:ext xmlns:c16="http://schemas.microsoft.com/office/drawing/2014/chart" uri="{C3380CC4-5D6E-409C-BE32-E72D297353CC}">
                <c16:uniqueId val="{00000003-FF89-49BD-8B6C-C7DF177254A9}"/>
              </c:ext>
            </c:extLst>
          </c:dPt>
          <c:dLbls>
            <c:dLbl>
              <c:idx val="0"/>
              <c:layout>
                <c:manualLayout>
                  <c:x val="3.8214988901604931E-3"/>
                  <c:y val="-2.1967119200853581E-2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en-US" sz="1400"/>
                      <a:t>13,75 %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F89-49BD-8B6C-C7DF177254A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en-US" sz="1400"/>
                      <a:t>9,5 %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F89-49BD-8B6C-C7DF177254A9}"/>
                </c:ext>
              </c:extLst>
            </c:dLbl>
            <c:dLbl>
              <c:idx val="2"/>
              <c:layout>
                <c:manualLayout>
                  <c:x val="6.3691648169341549E-3"/>
                  <c:y val="-1.5376983440597449E-2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en-US" sz="1400"/>
                      <a:t>76,75 %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F89-49BD-8B6C-C7DF177254A9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Tabelle2!$B$5:$D$5</c:f>
              <c:strCache>
                <c:ptCount val="3"/>
                <c:pt idx="0">
                  <c:v>Obsiegen</c:v>
                </c:pt>
                <c:pt idx="1">
                  <c:v>teilweises Obsiegen/Unterliegen</c:v>
                </c:pt>
                <c:pt idx="2">
                  <c:v>Unterliegen</c:v>
                </c:pt>
              </c:strCache>
            </c:strRef>
          </c:cat>
          <c:val>
            <c:numRef>
              <c:f>Tabelle2!$B$6:$D$6</c:f>
              <c:numCache>
                <c:formatCode>0.00%</c:formatCode>
                <c:ptCount val="3"/>
                <c:pt idx="0">
                  <c:v>0.1605</c:v>
                </c:pt>
                <c:pt idx="1">
                  <c:v>8.1500000000000003E-2</c:v>
                </c:pt>
                <c:pt idx="2">
                  <c:v>0.75790000000000002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F89-49BD-8B6C-C7DF177254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92792664"/>
        <c:axId val="1"/>
        <c:axId val="0"/>
      </c:bar3DChart>
      <c:catAx>
        <c:axId val="292792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"/>
        <c:crosses val="autoZero"/>
        <c:auto val="1"/>
        <c:lblAlgn val="ctr"/>
        <c:lblOffset val="100"/>
        <c:tickMarkSkip val="1"/>
        <c:noMultiLvlLbl val="0"/>
      </c:catAx>
      <c:valAx>
        <c:axId val="1"/>
        <c:scaling>
          <c:orientation val="minMax"/>
        </c:scaling>
        <c:delete val="1"/>
        <c:axPos val="l"/>
        <c:majorGridlines/>
        <c:numFmt formatCode="0.00%" sourceLinked="1"/>
        <c:majorTickMark val="out"/>
        <c:minorTickMark val="none"/>
        <c:tickLblPos val="nextTo"/>
        <c:crossAx val="2927926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CCECFF"/>
    </a:solidFill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/>
              <a:t>Durchschnittliche Verfahrensdauer in Monaten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ln w="28575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8000"/>
              </a:solidFill>
              <a:ln w="28575">
                <a:noFill/>
              </a:ln>
            </c:spPr>
            <c:extLst>
              <c:ext xmlns:c16="http://schemas.microsoft.com/office/drawing/2014/chart" uri="{C3380CC4-5D6E-409C-BE32-E72D297353CC}">
                <c16:uniqueId val="{00000001-DBC6-4D38-8AA0-C205D297D75E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 w="28575">
                <a:noFill/>
              </a:ln>
            </c:spPr>
            <c:extLst>
              <c:ext xmlns:c16="http://schemas.microsoft.com/office/drawing/2014/chart" uri="{C3380CC4-5D6E-409C-BE32-E72D297353CC}">
                <c16:uniqueId val="{00000003-DBC6-4D38-8AA0-C205D297D75E}"/>
              </c:ext>
            </c:extLst>
          </c:dPt>
          <c:dPt>
            <c:idx val="2"/>
            <c:invertIfNegative val="0"/>
            <c:bubble3D val="0"/>
            <c:spPr>
              <a:solidFill>
                <a:srgbClr val="FF0066"/>
              </a:solidFill>
              <a:ln w="28575">
                <a:noFill/>
              </a:ln>
            </c:spPr>
            <c:extLst>
              <c:ext xmlns:c16="http://schemas.microsoft.com/office/drawing/2014/chart" uri="{C3380CC4-5D6E-409C-BE32-E72D297353CC}">
                <c16:uniqueId val="{00000005-DBC6-4D38-8AA0-C205D297D75E}"/>
              </c:ext>
            </c:extLst>
          </c:dPt>
          <c:dPt>
            <c:idx val="3"/>
            <c:invertIfNegative val="0"/>
            <c:bubble3D val="0"/>
            <c:spPr>
              <a:solidFill>
                <a:srgbClr val="FF9900"/>
              </a:solidFill>
              <a:ln w="28575">
                <a:noFill/>
              </a:ln>
            </c:spPr>
            <c:extLst>
              <c:ext xmlns:c16="http://schemas.microsoft.com/office/drawing/2014/chart" uri="{C3380CC4-5D6E-409C-BE32-E72D297353CC}">
                <c16:uniqueId val="{00000007-DBC6-4D38-8AA0-C205D297D75E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 w="28575">
                <a:noFill/>
              </a:ln>
            </c:spPr>
            <c:extLst>
              <c:ext xmlns:c16="http://schemas.microsoft.com/office/drawing/2014/chart" uri="{C3380CC4-5D6E-409C-BE32-E72D297353CC}">
                <c16:uniqueId val="{00000009-DBC6-4D38-8AA0-C205D297D75E}"/>
              </c:ext>
            </c:extLst>
          </c:dPt>
          <c:dPt>
            <c:idx val="5"/>
            <c:invertIfNegative val="0"/>
            <c:bubble3D val="0"/>
            <c:spPr>
              <a:solidFill>
                <a:srgbClr val="92D050"/>
              </a:solidFill>
              <a:ln w="28575">
                <a:noFill/>
              </a:ln>
            </c:spPr>
            <c:extLst>
              <c:ext xmlns:c16="http://schemas.microsoft.com/office/drawing/2014/chart" uri="{C3380CC4-5D6E-409C-BE32-E72D297353CC}">
                <c16:uniqueId val="{0000000B-DBC6-4D38-8AA0-C205D297D75E}"/>
              </c:ext>
            </c:extLst>
          </c:dPt>
          <c:dPt>
            <c:idx val="6"/>
            <c:invertIfNegative val="0"/>
            <c:bubble3D val="0"/>
            <c:spPr>
              <a:solidFill>
                <a:srgbClr val="0070C0"/>
              </a:solidFill>
              <a:ln w="28575">
                <a:noFill/>
              </a:ln>
            </c:spPr>
            <c:extLst>
              <c:ext xmlns:c16="http://schemas.microsoft.com/office/drawing/2014/chart" uri="{C3380CC4-5D6E-409C-BE32-E72D297353CC}">
                <c16:uniqueId val="{0000000D-DBC6-4D38-8AA0-C205D297D75E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28575">
                <a:noFill/>
              </a:ln>
            </c:spPr>
            <c:extLst>
              <c:ext xmlns:c16="http://schemas.microsoft.com/office/drawing/2014/chart" uri="{C3380CC4-5D6E-409C-BE32-E72D297353CC}">
                <c16:uniqueId val="{0000000F-DBC6-4D38-8AA0-C205D297D75E}"/>
              </c:ext>
            </c:extLst>
          </c:dPt>
          <c:dPt>
            <c:idx val="8"/>
            <c:invertIfNegative val="0"/>
            <c:bubble3D val="0"/>
            <c:spPr>
              <a:solidFill>
                <a:srgbClr val="7030A0"/>
              </a:solidFill>
              <a:ln w="28575">
                <a:noFill/>
              </a:ln>
            </c:spPr>
            <c:extLst>
              <c:ext xmlns:c16="http://schemas.microsoft.com/office/drawing/2014/chart" uri="{C3380CC4-5D6E-409C-BE32-E72D297353CC}">
                <c16:uniqueId val="{00000011-DBC6-4D38-8AA0-C205D297D75E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Tabelle5!$B$3:$J$3</c:f>
              <c:strCache>
                <c:ptCount val="9"/>
                <c:pt idx="0">
                  <c:v>SGB II (Hartz IV)</c:v>
                </c:pt>
                <c:pt idx="1">
                  <c:v>Arbeitslosenversicherung</c:v>
                </c:pt>
                <c:pt idx="2">
                  <c:v>SchwerbehindertenR</c:v>
                </c:pt>
                <c:pt idx="3">
                  <c:v>Rentenversicherung</c:v>
                </c:pt>
                <c:pt idx="4">
                  <c:v>Krankenversicherung</c:v>
                </c:pt>
                <c:pt idx="5">
                  <c:v>Pflegeversicherung</c:v>
                </c:pt>
                <c:pt idx="6">
                  <c:v>Unfallversicherung </c:v>
                </c:pt>
                <c:pt idx="7">
                  <c:v>Sozialhilfe/AsylbLG</c:v>
                </c:pt>
                <c:pt idx="8">
                  <c:v>insgesamt</c:v>
                </c:pt>
              </c:strCache>
            </c:strRef>
          </c:cat>
          <c:val>
            <c:numRef>
              <c:f>Tabelle5!$B$4:$J$4</c:f>
              <c:numCache>
                <c:formatCode>General</c:formatCode>
                <c:ptCount val="9"/>
                <c:pt idx="0">
                  <c:v>10.7</c:v>
                </c:pt>
                <c:pt idx="1">
                  <c:v>9.6999999999999993</c:v>
                </c:pt>
                <c:pt idx="2">
                  <c:v>14.8</c:v>
                </c:pt>
                <c:pt idx="3">
                  <c:v>13.9</c:v>
                </c:pt>
                <c:pt idx="4">
                  <c:v>7.4</c:v>
                </c:pt>
                <c:pt idx="5">
                  <c:v>6.7</c:v>
                </c:pt>
                <c:pt idx="6">
                  <c:v>13.9</c:v>
                </c:pt>
                <c:pt idx="7">
                  <c:v>11.1</c:v>
                </c:pt>
                <c:pt idx="8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DBC6-4D38-8AA0-C205D297D7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3503640"/>
        <c:axId val="1"/>
      </c:barChart>
      <c:catAx>
        <c:axId val="293503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3503640"/>
        <c:crosses val="autoZero"/>
        <c:crossBetween val="between"/>
      </c:valAx>
      <c:spPr>
        <a:solidFill>
          <a:schemeClr val="accent2">
            <a:lumMod val="20000"/>
            <a:lumOff val="80000"/>
          </a:schemeClr>
        </a:solidFill>
        <a:effectLst>
          <a:outerShdw blurRad="50800" dist="50800" dir="5400000" algn="ctr" rotWithShape="0">
            <a:schemeClr val="accent5">
              <a:lumMod val="20000"/>
              <a:lumOff val="80000"/>
            </a:schemeClr>
          </a:outerShdw>
        </a:effectLst>
      </c:spPr>
    </c:plotArea>
    <c:plotVisOnly val="1"/>
    <c:dispBlanksAs val="gap"/>
    <c:showDLblsOverMax val="0"/>
  </c:chart>
  <c:spPr>
    <a:solidFill>
      <a:srgbClr val="FFFF99"/>
    </a:solidFill>
  </c:sp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6739-63B7-4FE8-94BE-F328CAEF1731}" type="datetimeFigureOut">
              <a:rPr lang="de-DE" smtClean="0"/>
              <a:t>02.05.2019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84BE-2EA4-4C8E-832E-660ECE92AB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72227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6739-63B7-4FE8-94BE-F328CAEF1731}" type="datetimeFigureOut">
              <a:rPr lang="de-DE" smtClean="0"/>
              <a:t>02.05.2019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84BE-2EA4-4C8E-832E-660ECE92AB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2700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6739-63B7-4FE8-94BE-F328CAEF1731}" type="datetimeFigureOut">
              <a:rPr lang="de-DE" smtClean="0"/>
              <a:t>02.05.2019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84BE-2EA4-4C8E-832E-660ECE92AB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2403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6739-63B7-4FE8-94BE-F328CAEF1731}" type="datetimeFigureOut">
              <a:rPr lang="de-DE" smtClean="0"/>
              <a:t>02.05.2019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84BE-2EA4-4C8E-832E-660ECE92AB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226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6739-63B7-4FE8-94BE-F328CAEF1731}" type="datetimeFigureOut">
              <a:rPr lang="de-DE" smtClean="0"/>
              <a:t>02.05.2019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84BE-2EA4-4C8E-832E-660ECE92AB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79484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6739-63B7-4FE8-94BE-F328CAEF1731}" type="datetimeFigureOut">
              <a:rPr lang="de-DE" smtClean="0"/>
              <a:t>02.05.2019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84BE-2EA4-4C8E-832E-660ECE92AB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500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6739-63B7-4FE8-94BE-F328CAEF1731}" type="datetimeFigureOut">
              <a:rPr lang="de-DE" smtClean="0"/>
              <a:t>02.05.2019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84BE-2EA4-4C8E-832E-660ECE92AB29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8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6739-63B7-4FE8-94BE-F328CAEF1731}" type="datetimeFigureOut">
              <a:rPr lang="de-DE" smtClean="0"/>
              <a:t>02.05.2019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84BE-2EA4-4C8E-832E-660ECE92AB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2539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6739-63B7-4FE8-94BE-F328CAEF1731}" type="datetimeFigureOut">
              <a:rPr lang="de-DE" smtClean="0"/>
              <a:t>02.05.2019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84BE-2EA4-4C8E-832E-660ECE92AB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605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6739-63B7-4FE8-94BE-F328CAEF1731}" type="datetimeFigureOut">
              <a:rPr lang="de-DE" smtClean="0"/>
              <a:t>02.05.2019</a:t>
            </a:fld>
            <a:endParaRPr lang="de-D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de-D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84BE-2EA4-4C8E-832E-660ECE92AB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0447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3A86739-63B7-4FE8-94BE-F328CAEF1731}" type="datetimeFigureOut">
              <a:rPr lang="de-DE" smtClean="0"/>
              <a:t>02.05.2019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84BE-2EA4-4C8E-832E-660ECE92AB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7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3A86739-63B7-4FE8-94BE-F328CAEF1731}" type="datetimeFigureOut">
              <a:rPr lang="de-DE" smtClean="0"/>
              <a:t>02.05.2019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112A84BE-2EA4-4C8E-832E-660ECE92AB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3214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de/url?sa=i&amp;rct=j&amp;q=&amp;esrc=s&amp;source=images&amp;cd=&amp;cad=rja&amp;uact=8&amp;ved=2ahUKEwjrw7e_9K_aAhWE_aQKHT0sAIEQjRx6BAgAEAU&amp;url=https://www.active-a.de/news/neuerungen-im-schwerbehindertenrecht-bei-haemophilie-a/&amp;psig=AOvVaw10cKsU7pMxPCc88rb-SF-9&amp;ust=1523456394171607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1321050" y="4796306"/>
            <a:ext cx="8991600" cy="1645920"/>
          </a:xfrm>
        </p:spPr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Pressegespräch 25. April 2019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45719"/>
          </a:xfrm>
        </p:spPr>
        <p:txBody>
          <a:bodyPr>
            <a:normAutofit fontScale="25000" lnSpcReduction="20000"/>
          </a:bodyPr>
          <a:lstStyle/>
          <a:p>
            <a:endParaRPr lang="de-DE" dirty="0"/>
          </a:p>
        </p:txBody>
      </p:sp>
      <p:pic>
        <p:nvPicPr>
          <p:cNvPr id="6" name="irc_mi" descr="Bildergebnis für Schwerbehinderten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880" y="837066"/>
            <a:ext cx="6105939" cy="3533843"/>
          </a:xfrm>
          <a:prstGeom prst="rect">
            <a:avLst/>
          </a:prstGeom>
          <a:noFill/>
          <a:ln>
            <a:noFill/>
          </a:ln>
          <a:effectLst>
            <a:softEdge rad="190500"/>
          </a:effectLst>
        </p:spPr>
      </p:pic>
    </p:spTree>
    <p:extLst>
      <p:ext uri="{BB962C8B-B14F-4D97-AF65-F5344CB8AC3E}">
        <p14:creationId xmlns:p14="http://schemas.microsoft.com/office/powerpoint/2010/main" val="223018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5062614"/>
              </p:ext>
            </p:extLst>
          </p:nvPr>
        </p:nvGraphicFramePr>
        <p:xfrm>
          <a:off x="875071" y="806245"/>
          <a:ext cx="9969910" cy="5751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153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5897834"/>
              </p:ext>
            </p:extLst>
          </p:nvPr>
        </p:nvGraphicFramePr>
        <p:xfrm>
          <a:off x="521110" y="206477"/>
          <a:ext cx="11513574" cy="5948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539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2022195"/>
              </p:ext>
            </p:extLst>
          </p:nvPr>
        </p:nvGraphicFramePr>
        <p:xfrm>
          <a:off x="845574" y="147484"/>
          <a:ext cx="10146891" cy="6548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93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0868622"/>
              </p:ext>
            </p:extLst>
          </p:nvPr>
        </p:nvGraphicFramePr>
        <p:xfrm>
          <a:off x="639097" y="0"/>
          <a:ext cx="109727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04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59000">
              <a:srgbClr val="FFFFCC"/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83652" y="69957"/>
            <a:ext cx="7729728" cy="1188720"/>
          </a:xfrm>
        </p:spPr>
        <p:txBody>
          <a:bodyPr>
            <a:normAutofit/>
          </a:bodyPr>
          <a:lstStyle/>
          <a:p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 baden-württembergische Sozialgerichtsbarkeit</a:t>
            </a:r>
            <a:endParaRPr lang="de-DE" sz="1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83652" y="1576161"/>
            <a:ext cx="7729728" cy="3101983"/>
          </a:xfrm>
        </p:spPr>
        <p:txBody>
          <a:bodyPr>
            <a:normAutofit fontScale="25000" lnSpcReduction="20000"/>
          </a:bodyPr>
          <a:lstStyle/>
          <a:p>
            <a:pPr marL="285750" indent="-285750"/>
            <a:r>
              <a:rPr lang="de-DE" sz="7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 Sozialgerichte in</a:t>
            </a:r>
          </a:p>
          <a:p>
            <a:pPr marL="742950" lvl="1" indent="-285750"/>
            <a:r>
              <a:rPr lang="de-DE" sz="7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Stuttgart</a:t>
            </a:r>
          </a:p>
          <a:p>
            <a:pPr marL="742950" lvl="1" indent="-285750"/>
            <a:r>
              <a:rPr lang="de-DE" sz="7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Karlsruhe</a:t>
            </a:r>
          </a:p>
          <a:p>
            <a:pPr marL="742950" lvl="1" indent="-285750"/>
            <a:r>
              <a:rPr lang="de-DE" sz="7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Mannheim</a:t>
            </a:r>
          </a:p>
          <a:p>
            <a:pPr marL="742950" lvl="1" indent="-285750"/>
            <a:r>
              <a:rPr lang="de-DE" sz="7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Heilbronn</a:t>
            </a:r>
          </a:p>
          <a:p>
            <a:pPr marL="742950" lvl="1" indent="-285750"/>
            <a:r>
              <a:rPr lang="de-DE" sz="7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Ulm</a:t>
            </a:r>
          </a:p>
          <a:p>
            <a:pPr marL="742950" lvl="1" indent="-285750"/>
            <a:r>
              <a:rPr lang="de-DE" sz="7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Freiburg</a:t>
            </a:r>
          </a:p>
          <a:p>
            <a:pPr marL="742950" lvl="1" indent="-285750"/>
            <a:r>
              <a:rPr lang="de-DE" sz="7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Konstanz</a:t>
            </a:r>
          </a:p>
          <a:p>
            <a:pPr marL="742950" lvl="1" indent="-285750"/>
            <a:r>
              <a:rPr lang="de-DE" sz="7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Reutlingen</a:t>
            </a:r>
          </a:p>
          <a:p>
            <a:pPr marL="742950" lvl="1" indent="-285750"/>
            <a:endParaRPr lang="de-DE" sz="7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/>
            <a:r>
              <a:rPr lang="de-DE" sz="7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Landessozialgericht in </a:t>
            </a:r>
            <a:r>
              <a:rPr lang="de-DE" sz="7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Stuttgart</a:t>
            </a:r>
            <a:endParaRPr lang="de-DE" sz="7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/>
            <a:r>
              <a:rPr lang="de-DE" sz="7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ca. </a:t>
            </a:r>
            <a:r>
              <a:rPr lang="de-DE" sz="7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180 Richterinnen und Richter erster und zweiter Instanz</a:t>
            </a:r>
          </a:p>
          <a:p>
            <a:pPr marL="285750" indent="-285750"/>
            <a:r>
              <a:rPr lang="de-DE" sz="7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rund 1.300 ehrenamtliche Richterinnen und Richter an den Sozialgerichten</a:t>
            </a:r>
          </a:p>
          <a:p>
            <a:pPr marL="285750" indent="-285750"/>
            <a:r>
              <a:rPr lang="de-DE" sz="7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mehr als 200 ehrenamtliche Richterinnen und Richter beim Landessozialgericht</a:t>
            </a:r>
          </a:p>
          <a:p>
            <a:endParaRPr lang="de-DE" sz="72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176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59000">
              <a:srgbClr val="FFFFCC"/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Gerichtsbezirk </a:t>
            </a:r>
            <a:b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Sozialgericht Reutlingen</a:t>
            </a:r>
            <a:endParaRPr lang="de-DE" sz="1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31136" y="2569218"/>
            <a:ext cx="8643341" cy="3870911"/>
          </a:xfrm>
        </p:spPr>
        <p:txBody>
          <a:bodyPr>
            <a:normAutofit lnSpcReduction="10000"/>
          </a:bodyPr>
          <a:lstStyle/>
          <a:p>
            <a:pPr marL="285750" indent="-285750">
              <a:lnSpc>
                <a:spcPct val="150000"/>
              </a:lnSpc>
            </a:pPr>
            <a:r>
              <a:rPr lang="de-DE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Landkreis Tübingen</a:t>
            </a:r>
          </a:p>
          <a:p>
            <a:pPr marL="285750" indent="-285750">
              <a:lnSpc>
                <a:spcPct val="150000"/>
              </a:lnSpc>
            </a:pPr>
            <a:r>
              <a:rPr lang="de-DE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Landkreis Zollernalbkreis</a:t>
            </a:r>
          </a:p>
          <a:p>
            <a:pPr marL="285750" indent="-285750">
              <a:lnSpc>
                <a:spcPct val="150000"/>
              </a:lnSpc>
            </a:pPr>
            <a:r>
              <a:rPr lang="de-DE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Landkreis Freudenstadt</a:t>
            </a:r>
          </a:p>
          <a:p>
            <a:pPr marL="285750" indent="-285750">
              <a:lnSpc>
                <a:spcPct val="150000"/>
              </a:lnSpc>
            </a:pPr>
            <a:r>
              <a:rPr lang="de-DE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Landkreis Rottweil</a:t>
            </a:r>
          </a:p>
          <a:p>
            <a:pPr marL="285750" indent="-285750">
              <a:lnSpc>
                <a:spcPct val="150000"/>
              </a:lnSpc>
            </a:pPr>
            <a:r>
              <a:rPr lang="de-DE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Landkreis Tuttlingen</a:t>
            </a:r>
          </a:p>
          <a:p>
            <a:pPr marL="285750" indent="-285750">
              <a:lnSpc>
                <a:spcPct val="150000"/>
              </a:lnSpc>
            </a:pPr>
            <a:r>
              <a:rPr lang="de-DE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Landkreis Reutlingen</a:t>
            </a:r>
          </a:p>
          <a:p>
            <a:pPr marL="285750" indent="-285750">
              <a:lnSpc>
                <a:spcPct val="150000"/>
              </a:lnSpc>
            </a:pPr>
            <a:r>
              <a:rPr lang="de-DE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Landkreis Schwarzwald-Baar-Kreis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2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59000">
              <a:srgbClr val="FFFFCC"/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231136" y="296099"/>
            <a:ext cx="7729728" cy="1011591"/>
          </a:xfrm>
        </p:spPr>
        <p:txBody>
          <a:bodyPr/>
          <a:lstStyle/>
          <a:p>
            <a:r>
              <a:rPr lang="de-DE" sz="18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Sozialgericht</a:t>
            </a:r>
            <a:r>
              <a:rPr lang="de-DE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8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Reutlingen</a:t>
            </a:r>
            <a:br>
              <a:rPr lang="de-DE" sz="18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e-DE" sz="1800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2231136" y="1602658"/>
            <a:ext cx="7885471" cy="4984955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de-DE" sz="19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Gebäude und Lage</a:t>
            </a:r>
          </a:p>
          <a:p>
            <a:pPr marL="342900" indent="-342900">
              <a:lnSpc>
                <a:spcPct val="150000"/>
              </a:lnSpc>
            </a:pPr>
            <a:r>
              <a:rPr lang="de-DE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Seit 1996 in landeseigenem, denkmalgeschütztem Gebäude</a:t>
            </a:r>
          </a:p>
          <a:p>
            <a:pPr marL="342900" indent="-342900">
              <a:lnSpc>
                <a:spcPct val="150000"/>
              </a:lnSpc>
            </a:pPr>
            <a:r>
              <a:rPr lang="de-DE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1890 als Reichsbanknebenstelle erbaut</a:t>
            </a:r>
          </a:p>
          <a:p>
            <a:pPr marL="342900" indent="-342900">
              <a:lnSpc>
                <a:spcPct val="150000"/>
              </a:lnSpc>
            </a:pPr>
            <a:r>
              <a:rPr lang="de-DE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Innenstadtnähe</a:t>
            </a:r>
          </a:p>
          <a:p>
            <a:pPr marL="342900" indent="-342900">
              <a:lnSpc>
                <a:spcPct val="150000"/>
              </a:lnSpc>
            </a:pPr>
            <a:endParaRPr lang="de-DE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19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Gerichtsorganisation</a:t>
            </a:r>
          </a:p>
          <a:p>
            <a:pPr marL="342900" indent="-342900">
              <a:lnSpc>
                <a:spcPct val="150000"/>
              </a:lnSpc>
            </a:pPr>
            <a:r>
              <a:rPr lang="de-DE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 </a:t>
            </a:r>
            <a:r>
              <a:rPr lang="de-DE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Kammern besetzt mit </a:t>
            </a:r>
            <a:r>
              <a:rPr lang="de-DE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 </a:t>
            </a:r>
            <a:r>
              <a:rPr lang="de-DE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Berufsrichterinnen und –</a:t>
            </a:r>
            <a:r>
              <a:rPr lang="de-DE" sz="19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richtern</a:t>
            </a:r>
            <a:endParaRPr lang="de-DE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de-DE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davon zwei Richterinnen in Teilzeit mit 0,75 AKA, bzw. mit 0,5 AKA</a:t>
            </a:r>
          </a:p>
          <a:p>
            <a:pPr marL="342900" indent="-342900">
              <a:lnSpc>
                <a:spcPct val="150000"/>
              </a:lnSpc>
            </a:pPr>
            <a:r>
              <a:rPr lang="de-DE" sz="1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 </a:t>
            </a:r>
            <a:r>
              <a:rPr lang="de-DE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ehrenamtliche Richterinnen und Richter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888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59000">
              <a:srgbClr val="FFFFCC"/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251586" y="633274"/>
            <a:ext cx="6096000" cy="21698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de-DE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Personal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insgesamt 34 Beschäftigte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davon 12 im richterlichen Dienst,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 im nichtrichterlichen Dienst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u="sng" dirty="0"/>
          </a:p>
        </p:txBody>
      </p:sp>
    </p:spTree>
    <p:extLst>
      <p:ext uri="{BB962C8B-B14F-4D97-AF65-F5344CB8AC3E}">
        <p14:creationId xmlns:p14="http://schemas.microsoft.com/office/powerpoint/2010/main" val="188602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9286119"/>
              </p:ext>
            </p:extLst>
          </p:nvPr>
        </p:nvGraphicFramePr>
        <p:xfrm>
          <a:off x="1061883" y="432620"/>
          <a:ext cx="10333703" cy="6204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208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20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018122"/>
              </p:ext>
            </p:extLst>
          </p:nvPr>
        </p:nvGraphicFramePr>
        <p:xfrm>
          <a:off x="1209369" y="176981"/>
          <a:ext cx="10087896" cy="6548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319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2769376"/>
              </p:ext>
            </p:extLst>
          </p:nvPr>
        </p:nvGraphicFramePr>
        <p:xfrm>
          <a:off x="78657" y="117987"/>
          <a:ext cx="11759381" cy="6548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482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2661449"/>
              </p:ext>
            </p:extLst>
          </p:nvPr>
        </p:nvGraphicFramePr>
        <p:xfrm>
          <a:off x="795131" y="437321"/>
          <a:ext cx="8992926" cy="5812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395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8155143"/>
              </p:ext>
            </p:extLst>
          </p:nvPr>
        </p:nvGraphicFramePr>
        <p:xfrm>
          <a:off x="894735" y="304799"/>
          <a:ext cx="10019071" cy="6292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751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8538710"/>
              </p:ext>
            </p:extLst>
          </p:nvPr>
        </p:nvGraphicFramePr>
        <p:xfrm>
          <a:off x="904568" y="216309"/>
          <a:ext cx="10451691" cy="6479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147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4433260"/>
              </p:ext>
            </p:extLst>
          </p:nvPr>
        </p:nvGraphicFramePr>
        <p:xfrm>
          <a:off x="1140542" y="108156"/>
          <a:ext cx="9969909" cy="6390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375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8832418"/>
              </p:ext>
            </p:extLst>
          </p:nvPr>
        </p:nvGraphicFramePr>
        <p:xfrm>
          <a:off x="747252" y="304800"/>
          <a:ext cx="10323871" cy="6459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038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Paket</Template>
  <TotalTime>0</TotalTime>
  <Words>243</Words>
  <Application>Microsoft Office PowerPoint</Application>
  <PresentationFormat>Breitbild</PresentationFormat>
  <Paragraphs>63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1" baseType="lpstr">
      <vt:lpstr>Arial</vt:lpstr>
      <vt:lpstr>Gill Sans MT</vt:lpstr>
      <vt:lpstr>Tahoma</vt:lpstr>
      <vt:lpstr>Parcel</vt:lpstr>
      <vt:lpstr>Pressegespräch 25. April 2019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Die baden-württembergische Sozialgerichtsbarkeit</vt:lpstr>
      <vt:lpstr>Gerichtsbezirk  Sozialgericht Reutlingen</vt:lpstr>
      <vt:lpstr>Sozialgericht Reutlingen </vt:lpstr>
      <vt:lpstr>PowerPoint-Präsentation</vt:lpstr>
    </vt:vector>
  </TitlesOfParts>
  <Company>BITBW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Pressegespräch 25. April 2019</dc:title>
  <dc:creator>Minna, Anna (SG Reutlingen)</dc:creator>
  <cp:lastModifiedBy>Rein, Stefanie (SG Reutlingen)</cp:lastModifiedBy>
  <cp:revision>42</cp:revision>
  <cp:lastPrinted>2019-04-16T16:02:18Z</cp:lastPrinted>
  <dcterms:created xsi:type="dcterms:W3CDTF">2019-04-15T14:40:03Z</dcterms:created>
  <dcterms:modified xsi:type="dcterms:W3CDTF">2019-05-02T12:08:21Z</dcterms:modified>
</cp:coreProperties>
</file>